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sldIdLst>
    <p:sldId id="342" r:id="rId2"/>
    <p:sldId id="343" r:id="rId3"/>
    <p:sldId id="286" r:id="rId4"/>
    <p:sldId id="285" r:id="rId5"/>
    <p:sldId id="257" r:id="rId6"/>
    <p:sldId id="288" r:id="rId7"/>
    <p:sldId id="289" r:id="rId8"/>
    <p:sldId id="290" r:id="rId9"/>
    <p:sldId id="344" r:id="rId10"/>
    <p:sldId id="291" r:id="rId11"/>
    <p:sldId id="287" r:id="rId12"/>
    <p:sldId id="258" r:id="rId13"/>
    <p:sldId id="293" r:id="rId14"/>
    <p:sldId id="345" r:id="rId15"/>
    <p:sldId id="292" r:id="rId16"/>
    <p:sldId id="295" r:id="rId17"/>
    <p:sldId id="296" r:id="rId18"/>
    <p:sldId id="297" r:id="rId19"/>
    <p:sldId id="298" r:id="rId20"/>
    <p:sldId id="299" r:id="rId21"/>
    <p:sldId id="294" r:id="rId22"/>
    <p:sldId id="259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260" r:id="rId33"/>
    <p:sldId id="261" r:id="rId34"/>
    <p:sldId id="262" r:id="rId35"/>
    <p:sldId id="263" r:id="rId36"/>
    <p:sldId id="264" r:id="rId37"/>
    <p:sldId id="265" r:id="rId38"/>
    <p:sldId id="266" r:id="rId39"/>
    <p:sldId id="310" r:id="rId40"/>
    <p:sldId id="300" r:id="rId41"/>
    <p:sldId id="315" r:id="rId42"/>
    <p:sldId id="267" r:id="rId43"/>
    <p:sldId id="268" r:id="rId44"/>
    <p:sldId id="269" r:id="rId45"/>
    <p:sldId id="270" r:id="rId46"/>
    <p:sldId id="334" r:id="rId47"/>
    <p:sldId id="328" r:id="rId48"/>
    <p:sldId id="330" r:id="rId49"/>
    <p:sldId id="331" r:id="rId50"/>
    <p:sldId id="332" r:id="rId51"/>
    <p:sldId id="333" r:id="rId52"/>
    <p:sldId id="335" r:id="rId53"/>
    <p:sldId id="271" r:id="rId54"/>
    <p:sldId id="341" r:id="rId55"/>
    <p:sldId id="272" r:id="rId56"/>
    <p:sldId id="273" r:id="rId57"/>
    <p:sldId id="274" r:id="rId58"/>
    <p:sldId id="275" r:id="rId59"/>
    <p:sldId id="277" r:id="rId60"/>
    <p:sldId id="278" r:id="rId61"/>
    <p:sldId id="279" r:id="rId62"/>
    <p:sldId id="336" r:id="rId63"/>
    <p:sldId id="337" r:id="rId64"/>
    <p:sldId id="338" r:id="rId65"/>
    <p:sldId id="339" r:id="rId66"/>
    <p:sldId id="284" r:id="rId67"/>
    <p:sldId id="316" r:id="rId68"/>
    <p:sldId id="312" r:id="rId69"/>
    <p:sldId id="311" r:id="rId70"/>
    <p:sldId id="313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7" r:id="rId80"/>
    <p:sldId id="340" r:id="rId81"/>
    <p:sldId id="280" r:id="rId82"/>
    <p:sldId id="317" r:id="rId83"/>
    <p:sldId id="283" r:id="rId84"/>
    <p:sldId id="282" r:id="rId85"/>
    <p:sldId id="281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1CFC4-35DF-411F-A6B2-928B7BF9BE72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0624F-EDD5-4335-966D-A778F819C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581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1CFC4-35DF-411F-A6B2-928B7BF9BE72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0624F-EDD5-4335-966D-A778F819C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31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1CFC4-35DF-411F-A6B2-928B7BF9BE72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0624F-EDD5-4335-966D-A778F819C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89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1CFC4-35DF-411F-A6B2-928B7BF9BE72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0624F-EDD5-4335-966D-A778F819C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681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1CFC4-35DF-411F-A6B2-928B7BF9BE72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0624F-EDD5-4335-966D-A778F819C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20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1CFC4-35DF-411F-A6B2-928B7BF9BE72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0624F-EDD5-4335-966D-A778F819C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146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1CFC4-35DF-411F-A6B2-928B7BF9BE72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0624F-EDD5-4335-966D-A778F819C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891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1CFC4-35DF-411F-A6B2-928B7BF9BE72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0624F-EDD5-4335-966D-A778F819C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947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1CFC4-35DF-411F-A6B2-928B7BF9BE72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0624F-EDD5-4335-966D-A778F819C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4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1CFC4-35DF-411F-A6B2-928B7BF9BE72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0624F-EDD5-4335-966D-A778F819C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021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1CFC4-35DF-411F-A6B2-928B7BF9BE72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0624F-EDD5-4335-966D-A778F819C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36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1CFC4-35DF-411F-A6B2-928B7BF9BE72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10624F-EDD5-4335-966D-A778F819C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733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7" Type="http://schemas.openxmlformats.org/officeDocument/2006/relationships/image" Target="../media/image39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8.png"/><Relationship Id="rId4" Type="http://schemas.openxmlformats.org/officeDocument/2006/relationships/image" Target="../media/image35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77240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On the Computational Complexity of Minimal Cumulative Cost Graph Pebbling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921953"/>
            <a:ext cx="9144000" cy="165576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Jeremiah </a:t>
            </a:r>
            <a:r>
              <a:rPr lang="en-US" sz="2800" dirty="0" err="1"/>
              <a:t>Blocki</a:t>
            </a: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B050"/>
                </a:solidFill>
              </a:rPr>
              <a:t>Samson Zhou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02782" y="5749834"/>
            <a:ext cx="27051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33975"/>
            <a:ext cx="3343275" cy="172402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A6E89FC-63AC-4D01-B2CE-7EA4089EAC44}"/>
              </a:ext>
            </a:extLst>
          </p:cNvPr>
          <p:cNvSpPr/>
          <p:nvPr/>
        </p:nvSpPr>
        <p:spPr>
          <a:xfrm>
            <a:off x="2127379" y="3044284"/>
            <a:ext cx="7737487" cy="15862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Graph Pebbling is Cool and Important!...but Hard</a:t>
            </a:r>
          </a:p>
        </p:txBody>
      </p:sp>
    </p:spTree>
    <p:extLst>
      <p:ext uri="{BB962C8B-B14F-4D97-AF65-F5344CB8AC3E}">
        <p14:creationId xmlns:p14="http://schemas.microsoft.com/office/powerpoint/2010/main" val="303610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307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69" name="Rectangle 6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64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mage result for password and has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54707" y="643467"/>
            <a:ext cx="9882586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684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Background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Users tend to pick weak passwords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Server attacks are inevitable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Try to mitigate offline attacks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Specialized hardware (ASIC) can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r>
                  <a:rPr lang="en-US" dirty="0"/>
                  <a:t> hashes per second.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97" y="4001294"/>
            <a:ext cx="2509838" cy="26584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6108" y="4497981"/>
            <a:ext cx="262890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04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Hash Function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“Moderately Expensive” to compute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Expensive to compute on ASIC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Fast and cheap on PC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0125" y="496383"/>
            <a:ext cx="2509838" cy="26584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594" y="3286125"/>
            <a:ext cx="2628900" cy="1743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2181" y="3801808"/>
            <a:ext cx="211455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87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76" y="1020127"/>
            <a:ext cx="2647188" cy="18662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9644" y="1020127"/>
            <a:ext cx="2647188" cy="18662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644" y="3513903"/>
            <a:ext cx="2509838" cy="26584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907" y="3513903"/>
            <a:ext cx="2143125" cy="21431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9186" y="2617088"/>
            <a:ext cx="3142335" cy="206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52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76" y="1020127"/>
            <a:ext cx="2647188" cy="18662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9644" y="1020127"/>
            <a:ext cx="2647188" cy="18662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644" y="3513903"/>
            <a:ext cx="2509838" cy="26584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907" y="3513903"/>
            <a:ext cx="2143125" cy="21431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9186" y="2617088"/>
            <a:ext cx="3142335" cy="206463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D49C370-D28A-434C-B462-943E59B80A75}"/>
              </a:ext>
            </a:extLst>
          </p:cNvPr>
          <p:cNvSpPr/>
          <p:nvPr/>
        </p:nvSpPr>
        <p:spPr>
          <a:xfrm>
            <a:off x="7021828" y="1424970"/>
            <a:ext cx="4324196" cy="34512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CAF2CD-3F8C-46C7-82CF-BBB022777D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876" y="1761068"/>
            <a:ext cx="3708724" cy="2779071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3531D73-D902-4341-96A7-38BC59E1A703}"/>
              </a:ext>
            </a:extLst>
          </p:cNvPr>
          <p:cNvSpPr/>
          <p:nvPr/>
        </p:nvSpPr>
        <p:spPr>
          <a:xfrm>
            <a:off x="763107" y="1474516"/>
            <a:ext cx="3846215" cy="34512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8F8E76C-B195-4241-BDD6-9E31ACA669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659" y="1660094"/>
            <a:ext cx="3347477" cy="298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68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iMHFs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Data-independent memory hard functions require comparatively more resources for adversaries to compute</a:t>
            </a:r>
          </a:p>
        </p:txBody>
      </p:sp>
    </p:spTree>
    <p:extLst>
      <p:ext uri="{BB962C8B-B14F-4D97-AF65-F5344CB8AC3E}">
        <p14:creationId xmlns:p14="http://schemas.microsoft.com/office/powerpoint/2010/main" val="376251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iMHFs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312088" y="33965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/>
          <p:cNvCxnSpPr>
            <a:stCxn id="7" idx="6"/>
          </p:cNvCxnSpPr>
          <p:nvPr/>
        </p:nvCxnSpPr>
        <p:spPr>
          <a:xfrm>
            <a:off x="4188388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617527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046666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4722566" y="33711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6143930" y="3421931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7576957" y="33965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4722566" y="4601629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/>
          <p:cNvCxnSpPr>
            <a:stCxn id="18" idx="4"/>
            <a:endCxn id="28" idx="0"/>
          </p:cNvCxnSpPr>
          <p:nvPr/>
        </p:nvCxnSpPr>
        <p:spPr>
          <a:xfrm>
            <a:off x="5160716" y="4220216"/>
            <a:ext cx="0" cy="381413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20" idx="4"/>
          </p:cNvCxnSpPr>
          <p:nvPr/>
        </p:nvCxnSpPr>
        <p:spPr>
          <a:xfrm flipV="1">
            <a:off x="5617526" y="4245616"/>
            <a:ext cx="2397581" cy="78055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1313393" y="5659070"/>
                <a:ext cx="303000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b="0" dirty="0"/>
                  <a:t>Hash function: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393" y="5659070"/>
                <a:ext cx="3030007" cy="584775"/>
              </a:xfrm>
              <a:prstGeom prst="rect">
                <a:avLst/>
              </a:prstGeom>
              <a:blipFill>
                <a:blip r:embed="rId2"/>
                <a:stretch>
                  <a:fillRect l="-5020"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urved Connector 41"/>
          <p:cNvCxnSpPr/>
          <p:nvPr/>
        </p:nvCxnSpPr>
        <p:spPr>
          <a:xfrm rot="5400000" flipH="1" flipV="1">
            <a:off x="5082494" y="1972834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065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iMHFs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3312088" y="3396530"/>
                <a:ext cx="876300" cy="849086"/>
              </a:xfrm>
              <a:prstGeom prst="ellipse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88" y="3396530"/>
                <a:ext cx="876300" cy="84908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stCxn id="7" idx="6"/>
          </p:cNvCxnSpPr>
          <p:nvPr/>
        </p:nvCxnSpPr>
        <p:spPr>
          <a:xfrm>
            <a:off x="4188388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617527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046666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4722566" y="33711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6143930" y="3421931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7576957" y="33965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770135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4722566" y="4601629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/>
          <p:cNvCxnSpPr>
            <a:stCxn id="18" idx="4"/>
            <a:endCxn id="28" idx="0"/>
          </p:cNvCxnSpPr>
          <p:nvPr/>
        </p:nvCxnSpPr>
        <p:spPr>
          <a:xfrm>
            <a:off x="5160716" y="4220216"/>
            <a:ext cx="0" cy="381413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20" idx="4"/>
          </p:cNvCxnSpPr>
          <p:nvPr/>
        </p:nvCxnSpPr>
        <p:spPr>
          <a:xfrm flipV="1">
            <a:off x="5617526" y="4245616"/>
            <a:ext cx="2397581" cy="78055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8453257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620772" y="3371130"/>
            <a:ext cx="1234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pwd</a:t>
            </a:r>
            <a:endParaRPr lang="en-US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620772" y="5728759"/>
                <a:ext cx="4606292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𝑝𝑤𝑑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𝑠𝑎𝑙𝑡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772" y="5728759"/>
                <a:ext cx="4606292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6825" y="4526790"/>
            <a:ext cx="2466975" cy="1847850"/>
          </a:xfrm>
          <a:prstGeom prst="rect">
            <a:avLst/>
          </a:prstGeom>
        </p:spPr>
      </p:pic>
      <p:cxnSp>
        <p:nvCxnSpPr>
          <p:cNvPr id="23" name="Curved Connector 22"/>
          <p:cNvCxnSpPr/>
          <p:nvPr/>
        </p:nvCxnSpPr>
        <p:spPr>
          <a:xfrm rot="5400000" flipH="1" flipV="1">
            <a:off x="5082494" y="1972834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971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iMHFs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3312088" y="3396530"/>
                <a:ext cx="876300" cy="849086"/>
              </a:xfrm>
              <a:prstGeom prst="ellipse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88" y="3396530"/>
                <a:ext cx="876300" cy="84908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stCxn id="7" idx="6"/>
          </p:cNvCxnSpPr>
          <p:nvPr/>
        </p:nvCxnSpPr>
        <p:spPr>
          <a:xfrm>
            <a:off x="4188388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617527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046666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/>
              <p:cNvSpPr/>
              <p:nvPr/>
            </p:nvSpPr>
            <p:spPr>
              <a:xfrm>
                <a:off x="4722566" y="3371130"/>
                <a:ext cx="876300" cy="849086"/>
              </a:xfrm>
              <a:prstGeom prst="ellipse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Oval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66" y="3371130"/>
                <a:ext cx="876300" cy="84908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/>
          <p:cNvSpPr/>
          <p:nvPr/>
        </p:nvSpPr>
        <p:spPr>
          <a:xfrm>
            <a:off x="6143930" y="3421931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7576957" y="33965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770135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4722566" y="4601629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/>
          <p:cNvCxnSpPr>
            <a:stCxn id="18" idx="4"/>
            <a:endCxn id="28" idx="0"/>
          </p:cNvCxnSpPr>
          <p:nvPr/>
        </p:nvCxnSpPr>
        <p:spPr>
          <a:xfrm>
            <a:off x="5160716" y="4220216"/>
            <a:ext cx="0" cy="381413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20" idx="4"/>
          </p:cNvCxnSpPr>
          <p:nvPr/>
        </p:nvCxnSpPr>
        <p:spPr>
          <a:xfrm flipV="1">
            <a:off x="5617526" y="4245616"/>
            <a:ext cx="2397581" cy="78055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8453257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620772" y="3371130"/>
            <a:ext cx="1234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pwd</a:t>
            </a:r>
            <a:endParaRPr lang="en-US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620772" y="5728759"/>
                <a:ext cx="4606292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772" y="5728759"/>
                <a:ext cx="4606292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urved Connector 21"/>
          <p:cNvCxnSpPr/>
          <p:nvPr/>
        </p:nvCxnSpPr>
        <p:spPr>
          <a:xfrm rot="5400000" flipH="1" flipV="1">
            <a:off x="5082494" y="1972834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146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iMHFs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3312088" y="3396530"/>
                <a:ext cx="876300" cy="849086"/>
              </a:xfrm>
              <a:prstGeom prst="ellipse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88" y="3396530"/>
                <a:ext cx="876300" cy="84908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stCxn id="7" idx="6"/>
          </p:cNvCxnSpPr>
          <p:nvPr/>
        </p:nvCxnSpPr>
        <p:spPr>
          <a:xfrm>
            <a:off x="4188388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617527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046666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/>
              <p:cNvSpPr/>
              <p:nvPr/>
            </p:nvSpPr>
            <p:spPr>
              <a:xfrm>
                <a:off x="4722566" y="3371130"/>
                <a:ext cx="876300" cy="849086"/>
              </a:xfrm>
              <a:prstGeom prst="ellipse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Oval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66" y="3371130"/>
                <a:ext cx="876300" cy="84908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/>
              <p:cNvSpPr/>
              <p:nvPr/>
            </p:nvSpPr>
            <p:spPr>
              <a:xfrm>
                <a:off x="6143930" y="3421931"/>
                <a:ext cx="876300" cy="849086"/>
              </a:xfrm>
              <a:prstGeom prst="ellipse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Oval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930" y="3421931"/>
                <a:ext cx="876300" cy="84908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/>
          <p:cNvSpPr/>
          <p:nvPr/>
        </p:nvSpPr>
        <p:spPr>
          <a:xfrm>
            <a:off x="7576957" y="33965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770135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/>
              <p:cNvSpPr/>
              <p:nvPr/>
            </p:nvSpPr>
            <p:spPr>
              <a:xfrm>
                <a:off x="4722566" y="4601629"/>
                <a:ext cx="876300" cy="849086"/>
              </a:xfrm>
              <a:prstGeom prst="ellipse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Oval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66" y="4601629"/>
                <a:ext cx="876300" cy="84908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/>
          <p:cNvCxnSpPr>
            <a:stCxn id="18" idx="4"/>
            <a:endCxn id="28" idx="0"/>
          </p:cNvCxnSpPr>
          <p:nvPr/>
        </p:nvCxnSpPr>
        <p:spPr>
          <a:xfrm>
            <a:off x="5160716" y="4220216"/>
            <a:ext cx="0" cy="381413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20" idx="4"/>
          </p:cNvCxnSpPr>
          <p:nvPr/>
        </p:nvCxnSpPr>
        <p:spPr>
          <a:xfrm flipV="1">
            <a:off x="5617526" y="4245616"/>
            <a:ext cx="2397581" cy="78055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8453257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620772" y="3371130"/>
            <a:ext cx="1234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pwd</a:t>
            </a:r>
            <a:endParaRPr lang="en-US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620771" y="5668115"/>
                <a:ext cx="7476575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771" y="5668115"/>
                <a:ext cx="7476575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urved Connector 21"/>
          <p:cNvCxnSpPr/>
          <p:nvPr/>
        </p:nvCxnSpPr>
        <p:spPr>
          <a:xfrm rot="5400000" flipH="1" flipV="1">
            <a:off x="5082494" y="1972834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386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Structure of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Background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Graph Pebbling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“Graph Reducibility”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Open Problems</a:t>
            </a:r>
          </a:p>
        </p:txBody>
      </p:sp>
    </p:spTree>
    <p:extLst>
      <p:ext uri="{BB962C8B-B14F-4D97-AF65-F5344CB8AC3E}">
        <p14:creationId xmlns:p14="http://schemas.microsoft.com/office/powerpoint/2010/main" val="165086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iMHFs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3312088" y="3396530"/>
                <a:ext cx="876300" cy="849086"/>
              </a:xfrm>
              <a:prstGeom prst="ellipse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88" y="3396530"/>
                <a:ext cx="876300" cy="84908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stCxn id="7" idx="6"/>
          </p:cNvCxnSpPr>
          <p:nvPr/>
        </p:nvCxnSpPr>
        <p:spPr>
          <a:xfrm>
            <a:off x="4188388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617527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046666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/>
              <p:cNvSpPr/>
              <p:nvPr/>
            </p:nvSpPr>
            <p:spPr>
              <a:xfrm>
                <a:off x="4722566" y="3371130"/>
                <a:ext cx="876300" cy="849086"/>
              </a:xfrm>
              <a:prstGeom prst="ellipse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Oval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66" y="3371130"/>
                <a:ext cx="876300" cy="84908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/>
              <p:cNvSpPr/>
              <p:nvPr/>
            </p:nvSpPr>
            <p:spPr>
              <a:xfrm>
                <a:off x="6143930" y="3421931"/>
                <a:ext cx="876300" cy="849086"/>
              </a:xfrm>
              <a:prstGeom prst="ellipse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Oval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930" y="3421931"/>
                <a:ext cx="876300" cy="84908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/>
              <p:cNvSpPr/>
              <p:nvPr/>
            </p:nvSpPr>
            <p:spPr>
              <a:xfrm>
                <a:off x="7576957" y="3396530"/>
                <a:ext cx="876300" cy="849086"/>
              </a:xfrm>
              <a:prstGeom prst="ellipse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Oval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957" y="3396530"/>
                <a:ext cx="876300" cy="84908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/>
          <p:nvPr/>
        </p:nvCxnSpPr>
        <p:spPr>
          <a:xfrm>
            <a:off x="2770135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/>
              <p:cNvSpPr/>
              <p:nvPr/>
            </p:nvSpPr>
            <p:spPr>
              <a:xfrm>
                <a:off x="4722566" y="4601629"/>
                <a:ext cx="876300" cy="849086"/>
              </a:xfrm>
              <a:prstGeom prst="ellipse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Oval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66" y="4601629"/>
                <a:ext cx="876300" cy="84908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/>
          <p:cNvCxnSpPr>
            <a:stCxn id="18" idx="4"/>
            <a:endCxn id="28" idx="0"/>
          </p:cNvCxnSpPr>
          <p:nvPr/>
        </p:nvCxnSpPr>
        <p:spPr>
          <a:xfrm>
            <a:off x="5160716" y="4220216"/>
            <a:ext cx="0" cy="381413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20" idx="4"/>
          </p:cNvCxnSpPr>
          <p:nvPr/>
        </p:nvCxnSpPr>
        <p:spPr>
          <a:xfrm flipV="1">
            <a:off x="5617526" y="4245616"/>
            <a:ext cx="2397581" cy="78055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8453257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620772" y="3371130"/>
            <a:ext cx="1234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pwd</a:t>
            </a:r>
            <a:endParaRPr lang="en-US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620772" y="5668115"/>
                <a:ext cx="7374438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772" y="5668115"/>
                <a:ext cx="7374438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urved Connector 21"/>
          <p:cNvCxnSpPr/>
          <p:nvPr/>
        </p:nvCxnSpPr>
        <p:spPr>
          <a:xfrm rot="5400000" flipH="1" flipV="1">
            <a:off x="5082494" y="1972834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95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iMHFs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Data-independent memory hard functions require comparatively more resources for adversaries to compute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Calculating an </a:t>
            </a:r>
            <a:r>
              <a:rPr lang="en-US" dirty="0" err="1"/>
              <a:t>iMHF</a:t>
            </a:r>
            <a:r>
              <a:rPr lang="en-US" dirty="0"/>
              <a:t> can be modeled as graph pebbling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396" y="3518199"/>
            <a:ext cx="3039208" cy="279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69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Graph Pebbling</a:t>
            </a:r>
          </a:p>
        </p:txBody>
      </p:sp>
      <p:sp>
        <p:nvSpPr>
          <p:cNvPr id="4" name="Oval 3"/>
          <p:cNvSpPr/>
          <p:nvPr/>
        </p:nvSpPr>
        <p:spPr>
          <a:xfrm>
            <a:off x="1355272" y="340567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/>
          <p:cNvCxnSpPr>
            <a:stCxn id="4" idx="6"/>
          </p:cNvCxnSpPr>
          <p:nvPr/>
        </p:nvCxnSpPr>
        <p:spPr>
          <a:xfrm>
            <a:off x="2231572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660711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089850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508103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950266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368519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4" idx="0"/>
          </p:cNvCxnSpPr>
          <p:nvPr/>
        </p:nvCxnSpPr>
        <p:spPr>
          <a:xfrm rot="5400000" flipH="1" flipV="1">
            <a:off x="3217118" y="1981978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5400000" flipH="1" flipV="1">
            <a:off x="8879116" y="1981979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 flipV="1">
            <a:off x="4629021" y="281836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 flipV="1">
            <a:off x="7587991" y="283741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2765750" y="338027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4187114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5620141" y="340567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7062304" y="343198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847453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987101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313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Graph Pebbling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231572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660711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089850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508103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950266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1369270" y="3412025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9368519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rot="5400000" flipH="1" flipV="1">
            <a:off x="3217118" y="1981978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5400000" flipH="1" flipV="1">
            <a:off x="8879116" y="1981979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 flipV="1">
            <a:off x="4629021" y="281836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 flipV="1">
            <a:off x="7587991" y="283741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2765750" y="338027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4187114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5620141" y="340567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7062304" y="343198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847453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987101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19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Graph Pebbling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231572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645161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089850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508103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950266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1369270" y="3412025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9368519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rot="5400000" flipH="1" flipV="1">
            <a:off x="3217118" y="1981978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5400000" flipH="1" flipV="1">
            <a:off x="8879116" y="1981979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 flipV="1">
            <a:off x="4629021" y="281836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 flipV="1">
            <a:off x="7587991" y="283741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187114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5620141" y="340567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7062304" y="343198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847453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987101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2767401" y="3412025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631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Graph Pebbling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231572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645161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089850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508103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950266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368519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rot="5400000" flipH="1" flipV="1">
            <a:off x="3217118" y="1981978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5400000" flipH="1" flipV="1">
            <a:off x="8879116" y="1981979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 flipV="1">
            <a:off x="4629021" y="281836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 flipV="1">
            <a:off x="7587991" y="283741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5620141" y="340567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7062304" y="343198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847453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987101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2767401" y="3412025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4193771" y="341202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1335493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654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Graph Pebbling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231572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645161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089850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508103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950266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368519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rot="5400000" flipH="1" flipV="1">
            <a:off x="3217118" y="1981978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5400000" flipH="1" flipV="1">
            <a:off x="8879116" y="1981979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 flipV="1">
            <a:off x="4629021" y="281836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 flipV="1">
            <a:off x="7587991" y="283741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78018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7062304" y="343198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847453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987101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5612074" y="341202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1335493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4184536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488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Graph Pebbling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231572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645161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089850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508103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950266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368519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rot="5400000" flipH="1" flipV="1">
            <a:off x="3217118" y="1981978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5400000" flipH="1" flipV="1">
            <a:off x="8879116" y="1981979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 flipV="1">
            <a:off x="4629021" y="281836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 flipV="1">
            <a:off x="7587991" y="283741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78018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847453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987101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5612074" y="341202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1335493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4184536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7043328" y="3431075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901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Graph Pebbling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231572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645161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089850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508103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950266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368519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rot="5400000" flipH="1" flipV="1">
            <a:off x="3217118" y="1981978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5400000" flipH="1" flipV="1">
            <a:off x="8879116" y="1981979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 flipV="1">
            <a:off x="4629021" y="281836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 flipV="1">
            <a:off x="7587991" y="283741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78018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5638531" y="338662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987101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8473821" y="3431075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1335493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4184536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7043328" y="3431075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579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Graph Pebbling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231572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645161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089850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508103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950266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368519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rot="5400000" flipH="1" flipV="1">
            <a:off x="3217118" y="1981978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5400000" flipH="1" flipV="1">
            <a:off x="8879116" y="1981979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 flipV="1">
            <a:off x="4629021" y="281836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 flipV="1">
            <a:off x="7587991" y="283741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78018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5638531" y="338662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7073966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9887609" y="3431075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1335493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4184536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8469356" y="339932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569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Users tend to pick weak passwords</a:t>
            </a:r>
          </a:p>
        </p:txBody>
      </p:sp>
      <p:pic>
        <p:nvPicPr>
          <p:cNvPr id="1026" name="Picture 2" descr="Image result for common passwor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459" y="534384"/>
            <a:ext cx="4812079" cy="258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84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iMHFs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How to evaluate </a:t>
                </a:r>
                <a:r>
                  <a:rPr lang="en-US" dirty="0" err="1"/>
                  <a:t>iMHF</a:t>
                </a:r>
                <a:r>
                  <a:rPr lang="en-US" dirty="0"/>
                  <a:t>?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ST-complexity: number of pebbles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number of steps</a:t>
                </a:r>
              </a:p>
              <a:p>
                <a:pPr lvl="1">
                  <a:buFont typeface="Wingdings" panose="05000000000000000000" pitchFamily="2" charset="2"/>
                  <a:buChar char="v"/>
                </a:pPr>
                <a:r>
                  <a:rPr lang="en-US" dirty="0"/>
                  <a:t> 2 pebbles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7 steps = 14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:r>
                  <a:rPr lang="en-GB" dirty="0"/>
                  <a:t>ST-complexity can scale badly with multiple evaluations [AS15]</a:t>
                </a: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>
                  <a:buFont typeface="Wingdings" panose="05000000000000000000" pitchFamily="2" charset="2"/>
                  <a:buChar char="v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915" y="3882422"/>
            <a:ext cx="5282170" cy="277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5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943" y="4336604"/>
            <a:ext cx="1246309" cy="20173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700" y="4336604"/>
            <a:ext cx="1200150" cy="20466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iMHFs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GB" dirty="0"/>
                  <a:t> [AS15]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  <a:ea typeface="Cambria Math"/>
                      </a:rPr>
                      <m:t>∃ </m:t>
                    </m:r>
                  </m:oMath>
                </a14:m>
                <a:r>
                  <a:rPr lang="en-GB" dirty="0"/>
                  <a:t>function </a:t>
                </a:r>
                <a:r>
                  <a:rPr lang="en-GB" i="1" dirty="0"/>
                  <a:t>f</a:t>
                </a:r>
                <a:r>
                  <a:rPr lang="en-GB" dirty="0"/>
                  <a:t> such that: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𝑆𝑇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𝑖𝑛𝑠𝑡𝑎𝑛𝑐𝑒𝑠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𝑂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𝑆𝑇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endParaRPr lang="en-GB" dirty="0"/>
              </a:p>
              <a:p>
                <a:pPr>
                  <a:buFont typeface="Wingdings" panose="05000000000000000000" pitchFamily="2" charset="2"/>
                  <a:buChar char="v"/>
                </a:pPr>
                <a:endParaRPr lang="en-GB" dirty="0"/>
              </a:p>
              <a:p>
                <a:pPr>
                  <a:buFont typeface="Wingdings" panose="05000000000000000000" pitchFamily="2" charset="2"/>
                  <a:buChar char="v"/>
                </a:pPr>
                <a:endParaRPr lang="en-GB" dirty="0"/>
              </a:p>
              <a:p>
                <a:pPr>
                  <a:buFont typeface="Wingdings" panose="05000000000000000000" pitchFamily="2" charset="2"/>
                  <a:buChar char="v"/>
                </a:pPr>
                <a:endParaRPr lang="en-GB" dirty="0"/>
              </a:p>
              <a:p>
                <a:pPr>
                  <a:buFont typeface="Wingdings" panose="05000000000000000000" pitchFamily="2" charset="2"/>
                  <a:buChar char="v"/>
                </a:pPr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 “What’s an anagram of </a:t>
                </a:r>
                <a:r>
                  <a:rPr lang="en-GB" dirty="0" err="1"/>
                  <a:t>Banach</a:t>
                </a:r>
                <a:r>
                  <a:rPr lang="en-GB" dirty="0"/>
                  <a:t>-Tarski?”</a:t>
                </a:r>
              </a:p>
              <a:p>
                <a:pPr marL="0" indent="0" algn="ctr">
                  <a:buNone/>
                </a:pPr>
                <a:r>
                  <a:rPr lang="en-GB" dirty="0"/>
                  <a:t>“</a:t>
                </a:r>
                <a:r>
                  <a:rPr lang="en-GB" dirty="0" err="1"/>
                  <a:t>Banach</a:t>
                </a:r>
                <a:r>
                  <a:rPr lang="en-GB" dirty="0"/>
                  <a:t>-Tarski </a:t>
                </a:r>
                <a:r>
                  <a:rPr lang="en-GB" dirty="0" err="1"/>
                  <a:t>Banach-Tarksi</a:t>
                </a:r>
                <a:r>
                  <a:rPr lang="en-GB" dirty="0"/>
                  <a:t>”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3337" y="2816669"/>
            <a:ext cx="6005325" cy="134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426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Graph Pebbling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231572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660711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089850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508103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950266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1369270" y="3412025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9368519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rot="5400000" flipH="1" flipV="1">
            <a:off x="3217118" y="1981978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5400000" flipH="1" flipV="1">
            <a:off x="8879116" y="1981979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 flipV="1">
            <a:off x="4629021" y="281836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 flipV="1">
            <a:off x="7587991" y="283741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2765750" y="338027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4187114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5620141" y="340567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7062304" y="343198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847453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987101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240536" y="5294376"/>
                <a:ext cx="140737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536" y="5294376"/>
                <a:ext cx="140737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63069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Graph Pebbling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231572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645161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089850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508103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950266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1369270" y="3412025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9368519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rot="5400000" flipH="1" flipV="1">
            <a:off x="3217118" y="1981978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5400000" flipH="1" flipV="1">
            <a:off x="8879116" y="1981979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 flipV="1">
            <a:off x="4629021" y="281836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 flipV="1">
            <a:off x="7587991" y="283741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187114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5620141" y="340567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7062304" y="343198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847453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987101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2767401" y="3412025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240536" y="5294376"/>
                <a:ext cx="88087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=1+2=3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536" y="5294376"/>
                <a:ext cx="880872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1916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Graph Pebbling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231572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645161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089850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508103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950266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368519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rot="5400000" flipH="1" flipV="1">
            <a:off x="3217118" y="1981978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5400000" flipH="1" flipV="1">
            <a:off x="8879116" y="1981979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 flipV="1">
            <a:off x="4629021" y="281836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 flipV="1">
            <a:off x="7587991" y="283741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5620141" y="340567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7062304" y="343198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847453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987101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2767401" y="3412025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4193771" y="341202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1335493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240536" y="5294376"/>
                <a:ext cx="88087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=3+2=5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536" y="5294376"/>
                <a:ext cx="880872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747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Graph Pebbling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231572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645161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089850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508103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950266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368519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rot="5400000" flipH="1" flipV="1">
            <a:off x="3217118" y="1981978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5400000" flipH="1" flipV="1">
            <a:off x="8879116" y="1981979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 flipV="1">
            <a:off x="4629021" y="281836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 flipV="1">
            <a:off x="7587991" y="283741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78018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7062304" y="343198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847453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987101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5612074" y="341202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1335493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4184536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240536" y="5294376"/>
                <a:ext cx="3406628" cy="12572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=5+1=6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536" y="5294376"/>
                <a:ext cx="3406628" cy="12572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2049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Graph Pebbling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231572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645161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089850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508103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950266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368519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rot="5400000" flipH="1" flipV="1">
            <a:off x="3217118" y="1981978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5400000" flipH="1" flipV="1">
            <a:off x="8879116" y="1981979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 flipV="1">
            <a:off x="4629021" y="281836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 flipV="1">
            <a:off x="7587991" y="283741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78018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847453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987101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5612074" y="341202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1335493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4184536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7043328" y="3431075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240536" y="5294376"/>
                <a:ext cx="3406628" cy="12971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=6+2=8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536" y="5294376"/>
                <a:ext cx="3406628" cy="12971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8312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Graph Pebbling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231572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645161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089850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508103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950266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368519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rot="5400000" flipH="1" flipV="1">
            <a:off x="3217118" y="1981978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5400000" flipH="1" flipV="1">
            <a:off x="8879116" y="1981979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 flipV="1">
            <a:off x="4629021" y="281836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 flipV="1">
            <a:off x="7587991" y="283741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78018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5638531" y="338662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987101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8473821" y="3431075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1335493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4184536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7043328" y="3431075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240536" y="5294376"/>
                <a:ext cx="3406628" cy="12971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=8+2=10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536" y="5294376"/>
                <a:ext cx="3406628" cy="12971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66703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Graph Pebbling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231572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645161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089850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508103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950266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368519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rot="5400000" flipH="1" flipV="1">
            <a:off x="3217118" y="1981978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5400000" flipH="1" flipV="1">
            <a:off x="8879116" y="1981979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 flipV="1">
            <a:off x="4629021" y="281836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 flipV="1">
            <a:off x="7587991" y="283741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78018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5638531" y="338662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7073966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9887609" y="3431075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1335493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4184536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8469356" y="339932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240535" y="5294376"/>
                <a:ext cx="4930109" cy="12565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𝑐𝑐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=10+1=11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535" y="5294376"/>
                <a:ext cx="4930109" cy="12565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88910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iMHFs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[AS15] CC amortizes well:</a:t>
                </a:r>
              </a:p>
              <a:p>
                <a:pPr lvl="1"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𝐶𝐶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𝑐𝑜𝑝𝑖𝑒𝑠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337" y="3871745"/>
            <a:ext cx="6005325" cy="1342963"/>
          </a:xfrm>
          <a:prstGeom prst="rect">
            <a:avLst/>
          </a:prstGeom>
        </p:spPr>
      </p:pic>
      <p:sp>
        <p:nvSpPr>
          <p:cNvPr id="5" name="&quot;No&quot; Symbol 4"/>
          <p:cNvSpPr/>
          <p:nvPr/>
        </p:nvSpPr>
        <p:spPr>
          <a:xfrm>
            <a:off x="4835769" y="3402624"/>
            <a:ext cx="2268416" cy="2136530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248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102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69" name="Rectangle 6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8C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uploads.skyhighnetworks.com/2015/07/09195038/blog-image-top-passwords-85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3467" y="702733"/>
            <a:ext cx="10905066" cy="545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033309" y="5970600"/>
            <a:ext cx="16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SkyHigh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1412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iMHFs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Data-independent memory hard functions require comparatively more resources for adversaries to compute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Calculating an </a:t>
            </a:r>
            <a:r>
              <a:rPr lang="en-US" dirty="0" err="1"/>
              <a:t>iMHF</a:t>
            </a:r>
            <a:r>
              <a:rPr lang="en-US" dirty="0"/>
              <a:t> can be modeled as graph pebbling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Cumulative complexity better model than space-time complexity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158" y="4121883"/>
            <a:ext cx="4371975" cy="2295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3843514"/>
            <a:ext cx="3039208" cy="279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2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Structure of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Background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Graph Pebbling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“Graph Reducibility”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Open Problems</a:t>
            </a:r>
          </a:p>
        </p:txBody>
      </p:sp>
    </p:spTree>
    <p:extLst>
      <p:ext uri="{BB962C8B-B14F-4D97-AF65-F5344CB8AC3E}">
        <p14:creationId xmlns:p14="http://schemas.microsoft.com/office/powerpoint/2010/main" val="29619783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complicate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805" y="640263"/>
            <a:ext cx="3759240" cy="134497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Main Result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94110" y="2121763"/>
                <a:ext cx="3764826" cy="3773010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Computing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NP-hard!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Finding the pebbling number of a graph is PSPACE-complete. [GLT79]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4110" y="2121763"/>
                <a:ext cx="3764826" cy="3773010"/>
              </a:xfrm>
              <a:blipFill>
                <a:blip r:embed="rId3"/>
                <a:stretch>
                  <a:fillRect l="-2751" t="-2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24713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3-PARTITION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Given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integers, can we partition them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sets, each with the same sum?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1,2,4,5,6,7,8,11,13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2,4,13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→19</m:t>
                    </m:r>
                  </m:oMath>
                </a14:m>
                <a:r>
                  <a:rPr lang="en-US" dirty="0"/>
                  <a:t>		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1,7,11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→19</m:t>
                    </m:r>
                  </m:oMath>
                </a14:m>
                <a:r>
                  <a:rPr lang="en-US" dirty="0"/>
                  <a:t> 	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5,6,8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→19</m:t>
                    </m:r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{1,2,3,4,6,7,9,10,11}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62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Bounded 2-Linear Covering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, integers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equations of the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can we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assignments so that all equations are satisfied? 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+2=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+3=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+6=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b="0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+5=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+1=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+5=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Assignment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Assignment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=6,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999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Reducing 3-PARTITION to B2LC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Reducing B2LC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95456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499" y="2632520"/>
            <a:ext cx="9039225" cy="2133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240258" y="1690688"/>
                <a:ext cx="1217706" cy="7868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0258" y="1690688"/>
                <a:ext cx="1217706" cy="7868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875" y="5003102"/>
            <a:ext cx="35242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286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730344"/>
              </p:ext>
            </p:extLst>
          </p:nvPr>
        </p:nvGraphicFramePr>
        <p:xfrm>
          <a:off x="1475428" y="2803443"/>
          <a:ext cx="8747365" cy="296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8947">
                  <a:extLst>
                    <a:ext uri="{9D8B030D-6E8A-4147-A177-3AD203B41FA5}">
                      <a16:colId xmlns:a16="http://schemas.microsoft.com/office/drawing/2014/main" val="2332897633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2048594172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3098997124"/>
                    </a:ext>
                  </a:extLst>
                </a:gridCol>
                <a:gridCol w="795974">
                  <a:extLst>
                    <a:ext uri="{9D8B030D-6E8A-4147-A177-3AD203B41FA5}">
                      <a16:colId xmlns:a16="http://schemas.microsoft.com/office/drawing/2014/main" val="2882247992"/>
                    </a:ext>
                  </a:extLst>
                </a:gridCol>
                <a:gridCol w="661921">
                  <a:extLst>
                    <a:ext uri="{9D8B030D-6E8A-4147-A177-3AD203B41FA5}">
                      <a16:colId xmlns:a16="http://schemas.microsoft.com/office/drawing/2014/main" val="531712142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1332959724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3405951359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3844647378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606399357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2194972385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1994055509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640286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37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0179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877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266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160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333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45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883077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1002323" y="2803443"/>
            <a:ext cx="26377" cy="289397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48276" y="4148303"/>
                <a:ext cx="1899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76" y="4148303"/>
                <a:ext cx="189924" cy="276999"/>
              </a:xfrm>
              <a:prstGeom prst="rect">
                <a:avLst/>
              </a:prstGeom>
              <a:blipFill>
                <a:blip r:embed="rId2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>
            <a:off x="1563624" y="2185416"/>
            <a:ext cx="8659170" cy="9144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754149" y="1690688"/>
                <a:ext cx="2508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149" y="1690688"/>
                <a:ext cx="250838" cy="276999"/>
              </a:xfrm>
              <a:prstGeom prst="rect">
                <a:avLst/>
              </a:prstGeom>
              <a:blipFill>
                <a:blip r:embed="rId3"/>
                <a:stretch>
                  <a:fillRect l="-14634" r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819657" y="5971032"/>
                <a:ext cx="855878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integers in original 3-PARTITION instance 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657" y="5971032"/>
                <a:ext cx="8558784" cy="584775"/>
              </a:xfrm>
              <a:prstGeom prst="rect">
                <a:avLst/>
              </a:prstGeom>
              <a:blipFill>
                <a:blip r:embed="rId4"/>
                <a:stretch>
                  <a:fillRect t="-12632" r="-142" b="-3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75635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029963"/>
              </p:ext>
            </p:extLst>
          </p:nvPr>
        </p:nvGraphicFramePr>
        <p:xfrm>
          <a:off x="1475428" y="2803443"/>
          <a:ext cx="8747365" cy="296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8947">
                  <a:extLst>
                    <a:ext uri="{9D8B030D-6E8A-4147-A177-3AD203B41FA5}">
                      <a16:colId xmlns:a16="http://schemas.microsoft.com/office/drawing/2014/main" val="2332897633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2048594172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3098997124"/>
                    </a:ext>
                  </a:extLst>
                </a:gridCol>
                <a:gridCol w="795974">
                  <a:extLst>
                    <a:ext uri="{9D8B030D-6E8A-4147-A177-3AD203B41FA5}">
                      <a16:colId xmlns:a16="http://schemas.microsoft.com/office/drawing/2014/main" val="2882247992"/>
                    </a:ext>
                  </a:extLst>
                </a:gridCol>
                <a:gridCol w="661921">
                  <a:extLst>
                    <a:ext uri="{9D8B030D-6E8A-4147-A177-3AD203B41FA5}">
                      <a16:colId xmlns:a16="http://schemas.microsoft.com/office/drawing/2014/main" val="531712142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1332959724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3405951359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3844647378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606399357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2194972385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1994055509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23737006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37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179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877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266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160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333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45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883077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1002323" y="2803443"/>
            <a:ext cx="26377" cy="289397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48276" y="4148303"/>
                <a:ext cx="1899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76" y="4148303"/>
                <a:ext cx="189924" cy="276999"/>
              </a:xfrm>
              <a:prstGeom prst="rect">
                <a:avLst/>
              </a:prstGeom>
              <a:blipFill>
                <a:blip r:embed="rId2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>
            <a:off x="1563624" y="2185416"/>
            <a:ext cx="8659170" cy="9144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754149" y="1690688"/>
                <a:ext cx="2508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149" y="1690688"/>
                <a:ext cx="250838" cy="276999"/>
              </a:xfrm>
              <a:prstGeom prst="rect">
                <a:avLst/>
              </a:prstGeom>
              <a:blipFill>
                <a:blip r:embed="rId3"/>
                <a:stretch>
                  <a:fillRect l="-14634" r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819657" y="5971032"/>
                <a:ext cx="855878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integers in original 3-PARTITION instance 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657" y="5971032"/>
                <a:ext cx="8558784" cy="584775"/>
              </a:xfrm>
              <a:prstGeom prst="rect">
                <a:avLst/>
              </a:prstGeom>
              <a:blipFill>
                <a:blip r:embed="rId4"/>
                <a:stretch>
                  <a:fillRect t="-12632" r="-142" b="-3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98865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925374"/>
              </p:ext>
            </p:extLst>
          </p:nvPr>
        </p:nvGraphicFramePr>
        <p:xfrm>
          <a:off x="1475428" y="2803443"/>
          <a:ext cx="8747365" cy="296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8947">
                  <a:extLst>
                    <a:ext uri="{9D8B030D-6E8A-4147-A177-3AD203B41FA5}">
                      <a16:colId xmlns:a16="http://schemas.microsoft.com/office/drawing/2014/main" val="2332897633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2048594172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3098997124"/>
                    </a:ext>
                  </a:extLst>
                </a:gridCol>
                <a:gridCol w="795974">
                  <a:extLst>
                    <a:ext uri="{9D8B030D-6E8A-4147-A177-3AD203B41FA5}">
                      <a16:colId xmlns:a16="http://schemas.microsoft.com/office/drawing/2014/main" val="2882247992"/>
                    </a:ext>
                  </a:extLst>
                </a:gridCol>
                <a:gridCol w="661921">
                  <a:extLst>
                    <a:ext uri="{9D8B030D-6E8A-4147-A177-3AD203B41FA5}">
                      <a16:colId xmlns:a16="http://schemas.microsoft.com/office/drawing/2014/main" val="531712142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1332959724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3405951359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3844647378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606399357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2194972385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1994055509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17969736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37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179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877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266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160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333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45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883077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1002323" y="2803443"/>
            <a:ext cx="26377" cy="289397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48276" y="4148303"/>
                <a:ext cx="1899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76" y="4148303"/>
                <a:ext cx="189924" cy="276999"/>
              </a:xfrm>
              <a:prstGeom prst="rect">
                <a:avLst/>
              </a:prstGeom>
              <a:blipFill>
                <a:blip r:embed="rId2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>
            <a:off x="1563624" y="2185416"/>
            <a:ext cx="8659170" cy="9144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754149" y="1690688"/>
                <a:ext cx="2508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149" y="1690688"/>
                <a:ext cx="250838" cy="276999"/>
              </a:xfrm>
              <a:prstGeom prst="rect">
                <a:avLst/>
              </a:prstGeom>
              <a:blipFill>
                <a:blip r:embed="rId3"/>
                <a:stretch>
                  <a:fillRect l="-14634" r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819657" y="5971032"/>
                <a:ext cx="855878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integers in original 3-PARTITION instance 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657" y="5971032"/>
                <a:ext cx="8558784" cy="584775"/>
              </a:xfrm>
              <a:prstGeom prst="rect">
                <a:avLst/>
              </a:prstGeom>
              <a:blipFill>
                <a:blip r:embed="rId4"/>
                <a:stretch>
                  <a:fillRect t="-12632" r="-142" b="-3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0505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Users tend to pick weak passwords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Server attacks are inevitable</a:t>
            </a:r>
          </a:p>
        </p:txBody>
      </p:sp>
      <p:pic>
        <p:nvPicPr>
          <p:cNvPr id="1026" name="Picture 2" descr="Image result for common passwor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459" y="534384"/>
            <a:ext cx="4812079" cy="258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97" y="4001294"/>
            <a:ext cx="2509838" cy="265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77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069462"/>
              </p:ext>
            </p:extLst>
          </p:nvPr>
        </p:nvGraphicFramePr>
        <p:xfrm>
          <a:off x="1475428" y="2803443"/>
          <a:ext cx="8747365" cy="296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8947">
                  <a:extLst>
                    <a:ext uri="{9D8B030D-6E8A-4147-A177-3AD203B41FA5}">
                      <a16:colId xmlns:a16="http://schemas.microsoft.com/office/drawing/2014/main" val="2332897633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2048594172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3098997124"/>
                    </a:ext>
                  </a:extLst>
                </a:gridCol>
                <a:gridCol w="795974">
                  <a:extLst>
                    <a:ext uri="{9D8B030D-6E8A-4147-A177-3AD203B41FA5}">
                      <a16:colId xmlns:a16="http://schemas.microsoft.com/office/drawing/2014/main" val="2882247992"/>
                    </a:ext>
                  </a:extLst>
                </a:gridCol>
                <a:gridCol w="661921">
                  <a:extLst>
                    <a:ext uri="{9D8B030D-6E8A-4147-A177-3AD203B41FA5}">
                      <a16:colId xmlns:a16="http://schemas.microsoft.com/office/drawing/2014/main" val="531712142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1332959724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3405951359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3844647378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606399357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2194972385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1994055509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24731635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37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179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877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266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160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333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45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883077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1002323" y="2803443"/>
            <a:ext cx="26377" cy="289397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48276" y="4148303"/>
                <a:ext cx="1899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76" y="4148303"/>
                <a:ext cx="189924" cy="276999"/>
              </a:xfrm>
              <a:prstGeom prst="rect">
                <a:avLst/>
              </a:prstGeom>
              <a:blipFill>
                <a:blip r:embed="rId2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>
            <a:off x="1563624" y="2185416"/>
            <a:ext cx="8659170" cy="9144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754149" y="1690688"/>
                <a:ext cx="2508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149" y="1690688"/>
                <a:ext cx="250838" cy="276999"/>
              </a:xfrm>
              <a:prstGeom prst="rect">
                <a:avLst/>
              </a:prstGeom>
              <a:blipFill>
                <a:blip r:embed="rId3"/>
                <a:stretch>
                  <a:fillRect l="-14634" r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819657" y="5971032"/>
                <a:ext cx="855878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integers in original 3-PARTITION instance 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657" y="5971032"/>
                <a:ext cx="8558784" cy="584775"/>
              </a:xfrm>
              <a:prstGeom prst="rect">
                <a:avLst/>
              </a:prstGeom>
              <a:blipFill>
                <a:blip r:embed="rId4"/>
                <a:stretch>
                  <a:fillRect t="-12632" r="-142" b="-3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39995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504395"/>
              </p:ext>
            </p:extLst>
          </p:nvPr>
        </p:nvGraphicFramePr>
        <p:xfrm>
          <a:off x="1475428" y="2803443"/>
          <a:ext cx="8747365" cy="296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8947">
                  <a:extLst>
                    <a:ext uri="{9D8B030D-6E8A-4147-A177-3AD203B41FA5}">
                      <a16:colId xmlns:a16="http://schemas.microsoft.com/office/drawing/2014/main" val="2332897633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2048594172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3098997124"/>
                    </a:ext>
                  </a:extLst>
                </a:gridCol>
                <a:gridCol w="795974">
                  <a:extLst>
                    <a:ext uri="{9D8B030D-6E8A-4147-A177-3AD203B41FA5}">
                      <a16:colId xmlns:a16="http://schemas.microsoft.com/office/drawing/2014/main" val="2882247992"/>
                    </a:ext>
                  </a:extLst>
                </a:gridCol>
                <a:gridCol w="661921">
                  <a:extLst>
                    <a:ext uri="{9D8B030D-6E8A-4147-A177-3AD203B41FA5}">
                      <a16:colId xmlns:a16="http://schemas.microsoft.com/office/drawing/2014/main" val="531712142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1332959724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3405951359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3844647378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606399357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2194972385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1994055509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24731635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37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179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877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266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160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333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45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883077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1002323" y="2803443"/>
            <a:ext cx="26377" cy="289397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48276" y="4148303"/>
                <a:ext cx="1899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76" y="4148303"/>
                <a:ext cx="189924" cy="276999"/>
              </a:xfrm>
              <a:prstGeom prst="rect">
                <a:avLst/>
              </a:prstGeom>
              <a:blipFill>
                <a:blip r:embed="rId2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>
            <a:off x="1563624" y="2185416"/>
            <a:ext cx="8659170" cy="9144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754149" y="1690688"/>
                <a:ext cx="2508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149" y="1690688"/>
                <a:ext cx="250838" cy="276999"/>
              </a:xfrm>
              <a:prstGeom prst="rect">
                <a:avLst/>
              </a:prstGeom>
              <a:blipFill>
                <a:blip r:embed="rId3"/>
                <a:stretch>
                  <a:fillRect l="-14634" r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819657" y="5971032"/>
                <a:ext cx="855878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integers in original 3-PARTITION instance 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657" y="5971032"/>
                <a:ext cx="8558784" cy="584775"/>
              </a:xfrm>
              <a:prstGeom prst="rect">
                <a:avLst/>
              </a:prstGeom>
              <a:blipFill>
                <a:blip r:embed="rId4"/>
                <a:stretch>
                  <a:fillRect t="-12632" r="-142" b="-3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31571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ü"/>
                </a:pPr>
                <a:r>
                  <a:rPr lang="en-US" dirty="0"/>
                  <a:t> Reducing 3-PARTITION to B2LC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Reducing B2LC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𝑐𝑐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61607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Reductions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4041381" y="39262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454970" y="39262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899659" y="39262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317912" y="39262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4589991" y="35270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7448340" y="3482636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8883775" y="35270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3145302" y="35270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5994345" y="35270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041381" y="23641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5454970" y="23641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899659" y="23641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8317912" y="23641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4589991" y="19649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7448340" y="192053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8883775" y="19649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3145302" y="19649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5994345" y="19649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2235147" y="3572447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147" y="3572447"/>
                <a:ext cx="530652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2238224" y="2254601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224" y="2254601"/>
                <a:ext cx="53065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346" y="4775315"/>
            <a:ext cx="27432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887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Reductions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337996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751585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196274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614527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886606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6744955" y="5197136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8180390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2441917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5290960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337996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751585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196274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7614527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3886606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6744955" y="363503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8180390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2441917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5290960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751585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196274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3886606" y="208319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6744955" y="203874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5290960" y="208319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/>
          <p:cNvCxnSpPr>
            <a:endCxn id="48" idx="2"/>
          </p:cNvCxnSpPr>
          <p:nvPr/>
        </p:nvCxnSpPr>
        <p:spPr>
          <a:xfrm flipV="1">
            <a:off x="2796043" y="2507741"/>
            <a:ext cx="1090563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52" idx="2"/>
          </p:cNvCxnSpPr>
          <p:nvPr/>
        </p:nvCxnSpPr>
        <p:spPr>
          <a:xfrm flipV="1">
            <a:off x="4347889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5770060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3" idx="0"/>
            <a:endCxn id="48" idx="6"/>
          </p:cNvCxnSpPr>
          <p:nvPr/>
        </p:nvCxnSpPr>
        <p:spPr>
          <a:xfrm flipH="1" flipV="1">
            <a:off x="4762906" y="2507741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6185820" y="248331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 flipV="1">
            <a:off x="7632183" y="251530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+2=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64092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Honest Pebbling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337996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751585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196274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614527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886606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6744955" y="5197136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8180390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2441917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5290960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337996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751585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196274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7614527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3886606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6744955" y="363503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8180390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5290960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751585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196274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3886606" y="208319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6744955" y="203874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5290960" y="208319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/>
          <p:cNvCxnSpPr>
            <a:endCxn id="48" idx="2"/>
          </p:cNvCxnSpPr>
          <p:nvPr/>
        </p:nvCxnSpPr>
        <p:spPr>
          <a:xfrm flipV="1">
            <a:off x="2796043" y="2507741"/>
            <a:ext cx="1090563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52" idx="2"/>
          </p:cNvCxnSpPr>
          <p:nvPr/>
        </p:nvCxnSpPr>
        <p:spPr>
          <a:xfrm flipV="1">
            <a:off x="4347889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5770060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3" idx="0"/>
            <a:endCxn id="48" idx="6"/>
          </p:cNvCxnSpPr>
          <p:nvPr/>
        </p:nvCxnSpPr>
        <p:spPr>
          <a:xfrm flipH="1" flipV="1">
            <a:off x="4762906" y="2507741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6185820" y="248331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 flipV="1">
            <a:off x="7632183" y="251530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+2=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/>
          <p:cNvSpPr/>
          <p:nvPr/>
        </p:nvSpPr>
        <p:spPr>
          <a:xfrm>
            <a:off x="2470751" y="363503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3652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Honest Pebbling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337996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751585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196274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614527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886606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6744955" y="5197136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8180390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2441917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5290960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337996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751585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196274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7614527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6744955" y="363503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8180390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2441917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5290960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751585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196274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3886606" y="208319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6744955" y="203874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5290960" y="208319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/>
          <p:cNvCxnSpPr>
            <a:endCxn id="48" idx="2"/>
          </p:cNvCxnSpPr>
          <p:nvPr/>
        </p:nvCxnSpPr>
        <p:spPr>
          <a:xfrm flipV="1">
            <a:off x="2796043" y="2507741"/>
            <a:ext cx="1090563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52" idx="2"/>
          </p:cNvCxnSpPr>
          <p:nvPr/>
        </p:nvCxnSpPr>
        <p:spPr>
          <a:xfrm flipV="1">
            <a:off x="4347889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5770060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3" idx="0"/>
            <a:endCxn id="48" idx="6"/>
          </p:cNvCxnSpPr>
          <p:nvPr/>
        </p:nvCxnSpPr>
        <p:spPr>
          <a:xfrm flipH="1" flipV="1">
            <a:off x="4762906" y="2507741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6185820" y="248331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 flipV="1">
            <a:off x="7632183" y="251530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+2=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/>
          <p:cNvSpPr/>
          <p:nvPr/>
        </p:nvSpPr>
        <p:spPr>
          <a:xfrm>
            <a:off x="3852152" y="368907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4196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Honest Pebbling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337996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751585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196274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614527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886606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6744955" y="5197136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8180390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5290960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337996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751585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196274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7614527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3886606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6744955" y="363503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8180390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2441917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751585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196274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3886606" y="208319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6744955" y="203874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5290960" y="208319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/>
          <p:cNvCxnSpPr>
            <a:endCxn id="48" idx="2"/>
          </p:cNvCxnSpPr>
          <p:nvPr/>
        </p:nvCxnSpPr>
        <p:spPr>
          <a:xfrm flipV="1">
            <a:off x="2796043" y="2507741"/>
            <a:ext cx="1090563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52" idx="2"/>
          </p:cNvCxnSpPr>
          <p:nvPr/>
        </p:nvCxnSpPr>
        <p:spPr>
          <a:xfrm flipV="1">
            <a:off x="4347889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5770060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48" idx="6"/>
          </p:cNvCxnSpPr>
          <p:nvPr/>
        </p:nvCxnSpPr>
        <p:spPr>
          <a:xfrm flipH="1" flipV="1">
            <a:off x="4762906" y="2507741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6185820" y="248331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 flipV="1">
            <a:off x="7632183" y="251530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+2=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/>
          <p:cNvSpPr/>
          <p:nvPr/>
        </p:nvSpPr>
        <p:spPr>
          <a:xfrm>
            <a:off x="2468216" y="5197136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5260169" y="3662392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3503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Honest Pebbling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337996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751585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196274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614527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744955" y="5197136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8180390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2441917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5290960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337996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751585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196274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7614527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3886606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8180390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2441917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5290960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751585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196274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6744955" y="203874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5290960" y="208319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2796043" y="2507741"/>
            <a:ext cx="1090563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52" idx="2"/>
          </p:cNvCxnSpPr>
          <p:nvPr/>
        </p:nvCxnSpPr>
        <p:spPr>
          <a:xfrm flipV="1">
            <a:off x="4347889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5770060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3" idx="0"/>
          </p:cNvCxnSpPr>
          <p:nvPr/>
        </p:nvCxnSpPr>
        <p:spPr>
          <a:xfrm flipH="1" flipV="1">
            <a:off x="4762906" y="2507741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6185820" y="248331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 flipV="1">
            <a:off x="7632183" y="251530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+2=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/>
          <p:cNvSpPr/>
          <p:nvPr/>
        </p:nvSpPr>
        <p:spPr>
          <a:xfrm>
            <a:off x="3877352" y="5216186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6724059" y="365408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3898811" y="2089830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174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Honest Pebbling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337996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751585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196274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614527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886606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6744955" y="5197136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8180390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2441917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337996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751585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196274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7614527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3886606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6744955" y="363503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2441917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5290960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751585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196274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3886606" y="208319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6744955" y="203874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/>
          <p:cNvCxnSpPr>
            <a:endCxn id="48" idx="2"/>
          </p:cNvCxnSpPr>
          <p:nvPr/>
        </p:nvCxnSpPr>
        <p:spPr>
          <a:xfrm flipV="1">
            <a:off x="2796043" y="2507741"/>
            <a:ext cx="1090563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4347889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5770060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3" idx="0"/>
            <a:endCxn id="48" idx="6"/>
          </p:cNvCxnSpPr>
          <p:nvPr/>
        </p:nvCxnSpPr>
        <p:spPr>
          <a:xfrm flipH="1" flipV="1">
            <a:off x="4762906" y="2507741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6185820" y="248331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 flipV="1">
            <a:off x="7632183" y="251530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+2=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/>
          <p:cNvSpPr/>
          <p:nvPr/>
        </p:nvSpPr>
        <p:spPr>
          <a:xfrm>
            <a:off x="5306814" y="5239801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8101414" y="365408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5289045" y="2038747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604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934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405" y="643467"/>
            <a:ext cx="9523190" cy="557106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34405" y="2889504"/>
            <a:ext cx="6602587" cy="3383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34405" y="1258994"/>
            <a:ext cx="6602587" cy="3383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45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Honest Pebbling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337996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751585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196274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614527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886606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8180390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2441917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5290960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337996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751585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196274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7614527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3886606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6744955" y="363503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8180390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2441917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5290960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751585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196274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3886606" y="208319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5290960" y="208319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/>
          <p:cNvCxnSpPr>
            <a:endCxn id="48" idx="2"/>
          </p:cNvCxnSpPr>
          <p:nvPr/>
        </p:nvCxnSpPr>
        <p:spPr>
          <a:xfrm flipV="1">
            <a:off x="2796043" y="2507741"/>
            <a:ext cx="1090563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52" idx="2"/>
          </p:cNvCxnSpPr>
          <p:nvPr/>
        </p:nvCxnSpPr>
        <p:spPr>
          <a:xfrm flipV="1">
            <a:off x="4347889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5770060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3" idx="0"/>
            <a:endCxn id="48" idx="6"/>
          </p:cNvCxnSpPr>
          <p:nvPr/>
        </p:nvCxnSpPr>
        <p:spPr>
          <a:xfrm flipH="1" flipV="1">
            <a:off x="4762906" y="2507741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6185820" y="248331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 flipV="1">
            <a:off x="7632183" y="251530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+2=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/>
          <p:cNvSpPr/>
          <p:nvPr/>
        </p:nvSpPr>
        <p:spPr>
          <a:xfrm>
            <a:off x="6724328" y="2083198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6733123" y="5216186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0469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Honest Pebbling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337996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751585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196274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614527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886606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6744955" y="5197136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2441917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5290960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337996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751585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196274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7614527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3886606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6744955" y="363503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8180390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2441917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5290960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751585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196274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3886606" y="208319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6744955" y="203874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5290960" y="208319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/>
          <p:cNvCxnSpPr>
            <a:endCxn id="48" idx="2"/>
          </p:cNvCxnSpPr>
          <p:nvPr/>
        </p:nvCxnSpPr>
        <p:spPr>
          <a:xfrm flipV="1">
            <a:off x="2796043" y="2507741"/>
            <a:ext cx="1090563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52" idx="2"/>
          </p:cNvCxnSpPr>
          <p:nvPr/>
        </p:nvCxnSpPr>
        <p:spPr>
          <a:xfrm flipV="1">
            <a:off x="4347889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5770060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3" idx="0"/>
            <a:endCxn id="48" idx="6"/>
          </p:cNvCxnSpPr>
          <p:nvPr/>
        </p:nvCxnSpPr>
        <p:spPr>
          <a:xfrm flipH="1" flipV="1">
            <a:off x="4762906" y="2507741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6185820" y="248331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 flipV="1">
            <a:off x="7632183" y="251530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+2=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/>
          <p:cNvSpPr/>
          <p:nvPr/>
        </p:nvSpPr>
        <p:spPr>
          <a:xfrm>
            <a:off x="8149752" y="5197136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5061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Cheater!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337996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751585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196274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614527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744955" y="5197136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8180390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3859373" y="52669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5290960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337996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751585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196274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7614527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3886606" y="3679485"/>
            <a:ext cx="876300" cy="849086"/>
          </a:xfrm>
          <a:prstGeom prst="ellipse">
            <a:avLst/>
          </a:prstGeom>
          <a:solidFill>
            <a:schemeClr val="accent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8180390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2441917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5290960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751585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196274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6744955" y="203874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5290960" y="208319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2796043" y="2507741"/>
            <a:ext cx="1090563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52" idx="2"/>
          </p:cNvCxnSpPr>
          <p:nvPr/>
        </p:nvCxnSpPr>
        <p:spPr>
          <a:xfrm flipV="1">
            <a:off x="4347889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5770060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3" idx="0"/>
          </p:cNvCxnSpPr>
          <p:nvPr/>
        </p:nvCxnSpPr>
        <p:spPr>
          <a:xfrm flipH="1" flipV="1">
            <a:off x="4762906" y="2507741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6185820" y="248331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 flipV="1">
            <a:off x="7632183" y="251530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+2=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/>
          <p:cNvSpPr/>
          <p:nvPr/>
        </p:nvSpPr>
        <p:spPr>
          <a:xfrm>
            <a:off x="2461696" y="5235436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6724059" y="3654084"/>
            <a:ext cx="876300" cy="849086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3877352" y="208319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2921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Cheater!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337996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751585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196274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614527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744955" y="5197136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8180390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3859373" y="52669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5290960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337996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751585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196274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7614527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3886606" y="3679485"/>
            <a:ext cx="876300" cy="849086"/>
          </a:xfrm>
          <a:prstGeom prst="ellipse">
            <a:avLst/>
          </a:prstGeom>
          <a:solidFill>
            <a:schemeClr val="accent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8180390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2441917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5290960" y="3679485"/>
            <a:ext cx="876300" cy="849086"/>
          </a:xfrm>
          <a:prstGeom prst="ellipse">
            <a:avLst/>
          </a:prstGeom>
          <a:solidFill>
            <a:schemeClr val="accent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751585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196274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6744955" y="203874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5290960" y="208319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2796043" y="2507741"/>
            <a:ext cx="1090563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52" idx="2"/>
          </p:cNvCxnSpPr>
          <p:nvPr/>
        </p:nvCxnSpPr>
        <p:spPr>
          <a:xfrm flipV="1">
            <a:off x="4347889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5770060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3" idx="0"/>
          </p:cNvCxnSpPr>
          <p:nvPr/>
        </p:nvCxnSpPr>
        <p:spPr>
          <a:xfrm flipH="1" flipV="1">
            <a:off x="4762906" y="2507741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6185820" y="248331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 flipV="1">
            <a:off x="7632183" y="251530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+2=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/>
          <p:cNvSpPr/>
          <p:nvPr/>
        </p:nvSpPr>
        <p:spPr>
          <a:xfrm>
            <a:off x="2461696" y="5235436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6724059" y="3654084"/>
            <a:ext cx="876300" cy="849086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3877352" y="208319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6305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Cheater!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337996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751585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196274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614527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744955" y="5197136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8180390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3859373" y="52669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5290960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337996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751585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196274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7614527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3886606" y="3679485"/>
            <a:ext cx="876300" cy="849086"/>
          </a:xfrm>
          <a:prstGeom prst="ellipse">
            <a:avLst/>
          </a:prstGeom>
          <a:solidFill>
            <a:schemeClr val="accent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8180390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2441917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5290960" y="3679485"/>
            <a:ext cx="876300" cy="849086"/>
          </a:xfrm>
          <a:prstGeom prst="ellipse">
            <a:avLst/>
          </a:prstGeom>
          <a:solidFill>
            <a:schemeClr val="accent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751585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196274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6744955" y="203874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5290960" y="208319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2796043" y="2507741"/>
            <a:ext cx="1090563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52" idx="2"/>
          </p:cNvCxnSpPr>
          <p:nvPr/>
        </p:nvCxnSpPr>
        <p:spPr>
          <a:xfrm flipV="1">
            <a:off x="4347889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5770060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3" idx="0"/>
          </p:cNvCxnSpPr>
          <p:nvPr/>
        </p:nvCxnSpPr>
        <p:spPr>
          <a:xfrm flipH="1" flipV="1">
            <a:off x="4762906" y="2507741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6185820" y="248331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 flipV="1">
            <a:off x="7632183" y="251530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+2=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/>
          <p:cNvSpPr/>
          <p:nvPr/>
        </p:nvSpPr>
        <p:spPr>
          <a:xfrm>
            <a:off x="2461696" y="5235436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6724059" y="3654084"/>
            <a:ext cx="876300" cy="849086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3877352" y="2083197"/>
            <a:ext cx="876300" cy="849086"/>
          </a:xfrm>
          <a:prstGeom prst="ellipse">
            <a:avLst/>
          </a:prstGeom>
          <a:solidFill>
            <a:schemeClr val="accent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8082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Cheater!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035" y="661988"/>
            <a:ext cx="3333750" cy="2057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43" y="2719388"/>
            <a:ext cx="3333750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0" y="676276"/>
            <a:ext cx="3333750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5" y="2733676"/>
            <a:ext cx="3333750" cy="2057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715" y="2733676"/>
            <a:ext cx="3333750" cy="2057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5100637"/>
            <a:ext cx="9677400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394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D8F993-1D63-43DF-B4CD-89B2ABBAF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392" y="1352550"/>
            <a:ext cx="10344758" cy="533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0990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Structure of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Background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Graph Pebbling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“Graph Reducibility”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Open Problems</a:t>
            </a:r>
          </a:p>
        </p:txBody>
      </p:sp>
    </p:spTree>
    <p:extLst>
      <p:ext uri="{BB962C8B-B14F-4D97-AF65-F5344CB8AC3E}">
        <p14:creationId xmlns:p14="http://schemas.microsoft.com/office/powerpoint/2010/main" val="25367930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complicate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805" y="640263"/>
            <a:ext cx="3759240" cy="134497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94110" y="2121763"/>
                <a:ext cx="3764826" cy="3773010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Computing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NP-hard!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Computing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- reducibility is NP-hard!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4110" y="2121763"/>
                <a:ext cx="3764826" cy="3773010"/>
              </a:xfrm>
              <a:blipFill>
                <a:blip r:embed="rId3"/>
                <a:stretch>
                  <a:fillRect l="-2751" t="-2585" r="-1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32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Graph Reducibility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6295"/>
                <a:ext cx="10515600" cy="4351338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We say that a directed acyclic graph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-reducible if there exists a 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nodes such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has depth at most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.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6295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/>
          <p:cNvSpPr/>
          <p:nvPr/>
        </p:nvSpPr>
        <p:spPr>
          <a:xfrm>
            <a:off x="1355272" y="340567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Oval 9"/>
          <p:cNvSpPr/>
          <p:nvPr/>
        </p:nvSpPr>
        <p:spPr>
          <a:xfrm>
            <a:off x="2773525" y="340567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12" name="Straight Arrow Connector 11"/>
          <p:cNvCxnSpPr>
            <a:stCxn id="9" idx="6"/>
            <a:endCxn id="10" idx="2"/>
          </p:cNvCxnSpPr>
          <p:nvPr/>
        </p:nvCxnSpPr>
        <p:spPr>
          <a:xfrm>
            <a:off x="2231572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202664" y="340567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16" name="Straight Arrow Connector 15"/>
          <p:cNvCxnSpPr>
            <a:endCxn id="15" idx="2"/>
          </p:cNvCxnSpPr>
          <p:nvPr/>
        </p:nvCxnSpPr>
        <p:spPr>
          <a:xfrm>
            <a:off x="3660711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5631803" y="340567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18" name="Straight Arrow Connector 17"/>
          <p:cNvCxnSpPr>
            <a:endCxn id="17" idx="2"/>
          </p:cNvCxnSpPr>
          <p:nvPr/>
        </p:nvCxnSpPr>
        <p:spPr>
          <a:xfrm>
            <a:off x="5089850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7050056" y="340567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20" name="Straight Arrow Connector 19"/>
          <p:cNvCxnSpPr>
            <a:endCxn id="19" idx="2"/>
          </p:cNvCxnSpPr>
          <p:nvPr/>
        </p:nvCxnSpPr>
        <p:spPr>
          <a:xfrm>
            <a:off x="6508103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8468309" y="340567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cxnSp>
        <p:nvCxnSpPr>
          <p:cNvPr id="22" name="Straight Arrow Connector 21"/>
          <p:cNvCxnSpPr>
            <a:endCxn id="21" idx="2"/>
          </p:cNvCxnSpPr>
          <p:nvPr/>
        </p:nvCxnSpPr>
        <p:spPr>
          <a:xfrm>
            <a:off x="7926356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9871012" y="340567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cxnSp>
        <p:nvCxnSpPr>
          <p:cNvPr id="24" name="Straight Arrow Connector 23"/>
          <p:cNvCxnSpPr>
            <a:endCxn id="23" idx="2"/>
          </p:cNvCxnSpPr>
          <p:nvPr/>
        </p:nvCxnSpPr>
        <p:spPr>
          <a:xfrm>
            <a:off x="9329059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9" idx="0"/>
            <a:endCxn id="15" idx="0"/>
          </p:cNvCxnSpPr>
          <p:nvPr/>
        </p:nvCxnSpPr>
        <p:spPr>
          <a:xfrm rot="5400000" flipH="1" flipV="1">
            <a:off x="3217118" y="1981978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/>
          <p:nvPr/>
        </p:nvCxnSpPr>
        <p:spPr>
          <a:xfrm rot="5400000" flipH="1" flipV="1">
            <a:off x="8879116" y="1981979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/>
          <p:nvPr/>
        </p:nvCxnSpPr>
        <p:spPr>
          <a:xfrm rot="5400000" flipH="1" flipV="1">
            <a:off x="4629021" y="281836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/>
          <p:nvPr/>
        </p:nvCxnSpPr>
        <p:spPr>
          <a:xfrm rot="5400000" flipH="1" flipV="1">
            <a:off x="7587991" y="283741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&quot;No&quot; Symbol 32"/>
          <p:cNvSpPr/>
          <p:nvPr/>
        </p:nvSpPr>
        <p:spPr>
          <a:xfrm>
            <a:off x="5761724" y="3525818"/>
            <a:ext cx="616458" cy="608799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9018037" y="4518694"/>
                <a:ext cx="279918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(1,3)</m:t>
                    </m:r>
                  </m:oMath>
                </a14:m>
                <a:r>
                  <a:rPr lang="en-US" sz="2800" dirty="0"/>
                  <a:t> - reducible</a:t>
                </a: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8037" y="4518694"/>
                <a:ext cx="2799183" cy="523220"/>
              </a:xfrm>
              <a:prstGeom prst="rect">
                <a:avLst/>
              </a:prstGeom>
              <a:blipFill>
                <a:blip r:embed="rId3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871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5" grpId="0" animBg="1"/>
      <p:bldP spid="17" grpId="0" animBg="1"/>
      <p:bldP spid="19" grpId="0" animBg="1"/>
      <p:bldP spid="21" grpId="0" animBg="1"/>
      <p:bldP spid="23" grpId="0" animBg="1"/>
      <p:bldP spid="33" grpId="0" animBg="1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83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841" y="643467"/>
            <a:ext cx="730631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192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Graph Reducibility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6295"/>
                <a:ext cx="10515600" cy="4351338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Can deduce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-reducible!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Depth-robustness is a </a:t>
                </a:r>
                <a:r>
                  <a:rPr lang="en-US" i="1" dirty="0"/>
                  <a:t>necessary</a:t>
                </a:r>
                <a:r>
                  <a:rPr lang="en-US" dirty="0"/>
                  <a:t> condition for secure </a:t>
                </a:r>
                <a:r>
                  <a:rPr lang="en-US" dirty="0" err="1"/>
                  <a:t>iMHFs</a:t>
                </a:r>
                <a:r>
                  <a:rPr lang="en-US" dirty="0"/>
                  <a:t> (AB16)</a:t>
                </a:r>
              </a:p>
              <a:p>
                <a:pPr lvl="1">
                  <a:buFont typeface="Wingdings" panose="05000000000000000000" pitchFamily="2" charset="2"/>
                  <a:buChar char="v"/>
                </a:pPr>
                <a:r>
                  <a:rPr lang="en-US" dirty="0"/>
                  <a:t> There exists attack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rad>
                      </m:e>
                    </m:d>
                  </m:oMath>
                </a14:m>
                <a:r>
                  <a:rPr lang="en-US" dirty="0"/>
                  <a:t>, which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Depth-robustness is a </a:t>
                </a:r>
                <a:r>
                  <a:rPr lang="en-US" i="1" dirty="0"/>
                  <a:t>sufficient</a:t>
                </a:r>
                <a:r>
                  <a:rPr lang="en-US" dirty="0"/>
                  <a:t> condition for secure </a:t>
                </a:r>
                <a:r>
                  <a:rPr lang="en-US" dirty="0" err="1"/>
                  <a:t>iMHFs</a:t>
                </a:r>
                <a:r>
                  <a:rPr lang="en-US" dirty="0"/>
                  <a:t> (ABP16)</a:t>
                </a:r>
              </a:p>
              <a:p>
                <a:pPr lvl="1"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6295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05114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Vertex Cover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6295"/>
                <a:ext cx="10515600" cy="4351338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Given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an integer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does there exist a subset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of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which intersects all edges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6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6295"/>
                <a:ext cx="10515600" cy="4351338"/>
              </a:xfrm>
              <a:blipFill>
                <a:blip r:embed="rId2"/>
                <a:stretch>
                  <a:fillRect l="-1043" t="-2381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3312088" y="33965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/>
          <p:cNvCxnSpPr>
            <a:stCxn id="4" idx="6"/>
          </p:cNvCxnSpPr>
          <p:nvPr/>
        </p:nvCxnSpPr>
        <p:spPr>
          <a:xfrm>
            <a:off x="4188388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617527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046666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722566" y="33711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143930" y="3421931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7576957" y="33965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4722566" y="4601629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/>
          <p:cNvCxnSpPr>
            <a:stCxn id="9" idx="4"/>
            <a:endCxn id="12" idx="0"/>
          </p:cNvCxnSpPr>
          <p:nvPr/>
        </p:nvCxnSpPr>
        <p:spPr>
          <a:xfrm>
            <a:off x="5160716" y="4220216"/>
            <a:ext cx="0" cy="381413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1" idx="4"/>
          </p:cNvCxnSpPr>
          <p:nvPr/>
        </p:nvCxnSpPr>
        <p:spPr>
          <a:xfrm flipV="1">
            <a:off x="5617526" y="4245616"/>
            <a:ext cx="2397581" cy="780556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rot="5400000" flipH="1" flipV="1">
            <a:off x="5152034" y="1994444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328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Vertex Cover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6295"/>
                <a:ext cx="10515600" cy="4351338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Given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an integer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does there exist a subset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of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which intersects all edges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6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6295"/>
                <a:ext cx="10515600" cy="4351338"/>
              </a:xfrm>
              <a:blipFill>
                <a:blip r:embed="rId2"/>
                <a:stretch>
                  <a:fillRect l="-1043" t="-2381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3312088" y="3396530"/>
            <a:ext cx="876300" cy="849086"/>
          </a:xfrm>
          <a:prstGeom prst="ellipse">
            <a:avLst/>
          </a:prstGeom>
          <a:solidFill>
            <a:schemeClr val="accent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/>
          <p:cNvCxnSpPr>
            <a:stCxn id="4" idx="6"/>
          </p:cNvCxnSpPr>
          <p:nvPr/>
        </p:nvCxnSpPr>
        <p:spPr>
          <a:xfrm>
            <a:off x="4188388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617527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046666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722566" y="33711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143930" y="3421931"/>
            <a:ext cx="876300" cy="849086"/>
          </a:xfrm>
          <a:prstGeom prst="ellipse">
            <a:avLst/>
          </a:prstGeom>
          <a:solidFill>
            <a:schemeClr val="accent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7576957" y="33965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4722566" y="4601629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/>
          <p:cNvCxnSpPr>
            <a:stCxn id="9" idx="4"/>
            <a:endCxn id="12" idx="0"/>
          </p:cNvCxnSpPr>
          <p:nvPr/>
        </p:nvCxnSpPr>
        <p:spPr>
          <a:xfrm>
            <a:off x="5160716" y="4220216"/>
            <a:ext cx="0" cy="381413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1" idx="4"/>
          </p:cNvCxnSpPr>
          <p:nvPr/>
        </p:nvCxnSpPr>
        <p:spPr>
          <a:xfrm flipV="1">
            <a:off x="5617526" y="4245616"/>
            <a:ext cx="2397581" cy="780556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rot="5400000" flipH="1" flipV="1">
            <a:off x="5152034" y="1994444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6508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Vertex Cover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6295"/>
                <a:ext cx="10515600" cy="4351338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Given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an integer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does there exist a subset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of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which intersects all edges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6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6295"/>
                <a:ext cx="10515600" cy="4351338"/>
              </a:xfrm>
              <a:blipFill>
                <a:blip r:embed="rId2"/>
                <a:stretch>
                  <a:fillRect l="-1043" t="-2381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3312088" y="3396530"/>
            <a:ext cx="876300" cy="849086"/>
          </a:xfrm>
          <a:prstGeom prst="ellipse">
            <a:avLst/>
          </a:prstGeom>
          <a:solidFill>
            <a:schemeClr val="accent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/>
          <p:cNvCxnSpPr>
            <a:stCxn id="4" idx="6"/>
          </p:cNvCxnSpPr>
          <p:nvPr/>
        </p:nvCxnSpPr>
        <p:spPr>
          <a:xfrm>
            <a:off x="4188388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617527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046666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722566" y="33711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143930" y="3421931"/>
            <a:ext cx="876300" cy="849086"/>
          </a:xfrm>
          <a:prstGeom prst="ellipse">
            <a:avLst/>
          </a:prstGeom>
          <a:solidFill>
            <a:schemeClr val="accent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7576957" y="33965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4722566" y="4601629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/>
          <p:cNvCxnSpPr>
            <a:stCxn id="9" idx="4"/>
            <a:endCxn id="12" idx="0"/>
          </p:cNvCxnSpPr>
          <p:nvPr/>
        </p:nvCxnSpPr>
        <p:spPr>
          <a:xfrm>
            <a:off x="5160716" y="4220216"/>
            <a:ext cx="0" cy="381413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1" idx="4"/>
          </p:cNvCxnSpPr>
          <p:nvPr/>
        </p:nvCxnSpPr>
        <p:spPr>
          <a:xfrm flipV="1">
            <a:off x="5617526" y="4245616"/>
            <a:ext cx="2397581" cy="78055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rot="5400000" flipH="1" flipV="1">
            <a:off x="5152034" y="1994444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3061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Vertex Cover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6295"/>
                <a:ext cx="10515600" cy="4351338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Given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an integer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does there exist a subset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of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which intersects all edges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6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6295"/>
                <a:ext cx="10515600" cy="4351338"/>
              </a:xfrm>
              <a:blipFill>
                <a:blip r:embed="rId2"/>
                <a:stretch>
                  <a:fillRect l="-1043" t="-2381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3312088" y="3396530"/>
            <a:ext cx="876300" cy="849086"/>
          </a:xfrm>
          <a:prstGeom prst="ellipse">
            <a:avLst/>
          </a:prstGeom>
          <a:solidFill>
            <a:schemeClr val="accent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/>
          <p:cNvCxnSpPr>
            <a:stCxn id="4" idx="6"/>
          </p:cNvCxnSpPr>
          <p:nvPr/>
        </p:nvCxnSpPr>
        <p:spPr>
          <a:xfrm>
            <a:off x="4188388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617527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046666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722566" y="33711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143930" y="3421931"/>
            <a:ext cx="876300" cy="849086"/>
          </a:xfrm>
          <a:prstGeom prst="ellipse">
            <a:avLst/>
          </a:prstGeom>
          <a:solidFill>
            <a:schemeClr val="accent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7576957" y="3396530"/>
            <a:ext cx="876300" cy="849086"/>
          </a:xfrm>
          <a:prstGeom prst="ellipse">
            <a:avLst/>
          </a:prstGeom>
          <a:solidFill>
            <a:schemeClr val="accent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4722566" y="4601629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/>
          <p:cNvCxnSpPr>
            <a:stCxn id="9" idx="4"/>
            <a:endCxn id="12" idx="0"/>
          </p:cNvCxnSpPr>
          <p:nvPr/>
        </p:nvCxnSpPr>
        <p:spPr>
          <a:xfrm>
            <a:off x="5160716" y="4220216"/>
            <a:ext cx="0" cy="381413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1" idx="4"/>
          </p:cNvCxnSpPr>
          <p:nvPr/>
        </p:nvCxnSpPr>
        <p:spPr>
          <a:xfrm flipV="1">
            <a:off x="5617526" y="4245616"/>
            <a:ext cx="2397581" cy="780556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rot="5400000" flipH="1" flipV="1">
            <a:off x="5152034" y="1994444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7099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6295"/>
                <a:ext cx="10515600" cy="4351338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Arbitrarily label the vertices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and direct edges in topological ordering.</a:t>
                </a:r>
              </a:p>
            </p:txBody>
          </p:sp>
        </mc:Choice>
        <mc:Fallback xmlns="">
          <p:sp>
            <p:nvSpPr>
              <p:cNvPr id="6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6295"/>
                <a:ext cx="10515600" cy="4351338"/>
              </a:xfrm>
              <a:blipFill>
                <a:blip r:embed="rId2"/>
                <a:stretch>
                  <a:fillRect l="-1043" t="-2381" r="-1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3312088" y="33965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/>
          <p:cNvCxnSpPr>
            <a:stCxn id="4" idx="6"/>
          </p:cNvCxnSpPr>
          <p:nvPr/>
        </p:nvCxnSpPr>
        <p:spPr>
          <a:xfrm>
            <a:off x="4188388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617527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046666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722566" y="33711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143930" y="3421931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7576957" y="33965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4722566" y="4601629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/>
          <p:cNvCxnSpPr>
            <a:stCxn id="9" idx="4"/>
            <a:endCxn id="12" idx="0"/>
          </p:cNvCxnSpPr>
          <p:nvPr/>
        </p:nvCxnSpPr>
        <p:spPr>
          <a:xfrm>
            <a:off x="5160716" y="4220216"/>
            <a:ext cx="0" cy="381413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1" idx="4"/>
          </p:cNvCxnSpPr>
          <p:nvPr/>
        </p:nvCxnSpPr>
        <p:spPr>
          <a:xfrm flipV="1">
            <a:off x="5617526" y="4245616"/>
            <a:ext cx="2397581" cy="780556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rot="5400000" flipH="1" flipV="1">
            <a:off x="5152034" y="1994444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0212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6295"/>
                <a:ext cx="10515600" cy="4351338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Arbitrarily label the vertices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and direct edges in topological ordering.</a:t>
                </a:r>
              </a:p>
            </p:txBody>
          </p:sp>
        </mc:Choice>
        <mc:Fallback xmlns="">
          <p:sp>
            <p:nvSpPr>
              <p:cNvPr id="6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6295"/>
                <a:ext cx="10515600" cy="4351338"/>
              </a:xfrm>
              <a:blipFill>
                <a:blip r:embed="rId2"/>
                <a:stretch>
                  <a:fillRect l="-1043" t="-2381" r="-1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3312088" y="33965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5" name="Straight Arrow Connector 4"/>
          <p:cNvCxnSpPr>
            <a:stCxn id="4" idx="6"/>
          </p:cNvCxnSpPr>
          <p:nvPr/>
        </p:nvCxnSpPr>
        <p:spPr>
          <a:xfrm>
            <a:off x="4188388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617527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035004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722566" y="33711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6143930" y="3421931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Oval 10"/>
          <p:cNvSpPr/>
          <p:nvPr/>
        </p:nvSpPr>
        <p:spPr>
          <a:xfrm>
            <a:off x="7576957" y="33965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Oval 11"/>
          <p:cNvSpPr/>
          <p:nvPr/>
        </p:nvSpPr>
        <p:spPr>
          <a:xfrm>
            <a:off x="4722566" y="4601629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3" name="Straight Arrow Connector 12"/>
          <p:cNvCxnSpPr>
            <a:stCxn id="9" idx="4"/>
            <a:endCxn id="12" idx="0"/>
          </p:cNvCxnSpPr>
          <p:nvPr/>
        </p:nvCxnSpPr>
        <p:spPr>
          <a:xfrm>
            <a:off x="5160716" y="4220216"/>
            <a:ext cx="0" cy="381413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1" idx="4"/>
          </p:cNvCxnSpPr>
          <p:nvPr/>
        </p:nvCxnSpPr>
        <p:spPr>
          <a:xfrm flipV="1">
            <a:off x="5617526" y="4245616"/>
            <a:ext cx="2397581" cy="780556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rot="5400000" flipH="1" flipV="1">
            <a:off x="5152034" y="1994444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6031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6295"/>
                <a:ext cx="10515600" cy="4351338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/>
                  <a:t> Arbitrarily </a:t>
                </a:r>
                <a:r>
                  <a:rPr lang="en-US" dirty="0"/>
                  <a:t>label the vertices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and direct edges in topological ordering.</a:t>
                </a:r>
              </a:p>
            </p:txBody>
          </p:sp>
        </mc:Choice>
        <mc:Fallback xmlns="">
          <p:sp>
            <p:nvSpPr>
              <p:cNvPr id="6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6295"/>
                <a:ext cx="10515600" cy="4351338"/>
              </a:xfrm>
              <a:blipFill>
                <a:blip r:embed="rId2"/>
                <a:stretch>
                  <a:fillRect l="-1043" t="-2381" r="-1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3312088" y="33965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5" name="Straight Arrow Connector 4"/>
          <p:cNvCxnSpPr>
            <a:stCxn id="4" idx="6"/>
          </p:cNvCxnSpPr>
          <p:nvPr/>
        </p:nvCxnSpPr>
        <p:spPr>
          <a:xfrm>
            <a:off x="4188388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617527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046666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722566" y="33711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6143930" y="3421931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Oval 10"/>
          <p:cNvSpPr/>
          <p:nvPr/>
        </p:nvSpPr>
        <p:spPr>
          <a:xfrm>
            <a:off x="7576957" y="33965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Oval 11"/>
          <p:cNvSpPr/>
          <p:nvPr/>
        </p:nvSpPr>
        <p:spPr>
          <a:xfrm>
            <a:off x="4722566" y="4601629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3" name="Straight Arrow Connector 12"/>
          <p:cNvCxnSpPr>
            <a:stCxn id="9" idx="4"/>
            <a:endCxn id="12" idx="0"/>
          </p:cNvCxnSpPr>
          <p:nvPr/>
        </p:nvCxnSpPr>
        <p:spPr>
          <a:xfrm>
            <a:off x="5160716" y="4220216"/>
            <a:ext cx="0" cy="381413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1" idx="4"/>
          </p:cNvCxnSpPr>
          <p:nvPr/>
        </p:nvCxnSpPr>
        <p:spPr>
          <a:xfrm flipV="1">
            <a:off x="5617526" y="4245616"/>
            <a:ext cx="2397581" cy="780556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rot="5400000" flipH="1" flipV="1">
            <a:off x="5152034" y="1994444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5030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6295"/>
                <a:ext cx="10515600" cy="4351338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For vertex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create an ingoing path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and an outgoing path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6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6295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3312088" y="33965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5" name="Straight Arrow Connector 4"/>
          <p:cNvCxnSpPr>
            <a:stCxn id="4" idx="6"/>
          </p:cNvCxnSpPr>
          <p:nvPr/>
        </p:nvCxnSpPr>
        <p:spPr>
          <a:xfrm>
            <a:off x="4188388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617527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046666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722566" y="33711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6143930" y="3421931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Oval 10"/>
          <p:cNvSpPr/>
          <p:nvPr/>
        </p:nvSpPr>
        <p:spPr>
          <a:xfrm>
            <a:off x="7576957" y="33965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Oval 11"/>
          <p:cNvSpPr/>
          <p:nvPr/>
        </p:nvSpPr>
        <p:spPr>
          <a:xfrm>
            <a:off x="4722566" y="4601629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3" name="Straight Arrow Connector 12"/>
          <p:cNvCxnSpPr>
            <a:stCxn id="9" idx="4"/>
            <a:endCxn id="12" idx="0"/>
          </p:cNvCxnSpPr>
          <p:nvPr/>
        </p:nvCxnSpPr>
        <p:spPr>
          <a:xfrm>
            <a:off x="5160716" y="4220216"/>
            <a:ext cx="0" cy="381413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1" idx="4"/>
          </p:cNvCxnSpPr>
          <p:nvPr/>
        </p:nvCxnSpPr>
        <p:spPr>
          <a:xfrm flipV="1">
            <a:off x="5617526" y="4245616"/>
            <a:ext cx="2397581" cy="780556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rot="5400000" flipH="1" flipV="1">
            <a:off x="5152034" y="1994444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1735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</a:t>
            </a:r>
          </a:p>
        </p:txBody>
      </p:sp>
      <p:sp>
        <p:nvSpPr>
          <p:cNvPr id="4" name="Oval 3"/>
          <p:cNvSpPr/>
          <p:nvPr/>
        </p:nvSpPr>
        <p:spPr>
          <a:xfrm>
            <a:off x="3312088" y="33965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5" name="Straight Arrow Connector 4"/>
          <p:cNvCxnSpPr>
            <a:stCxn id="4" idx="6"/>
          </p:cNvCxnSpPr>
          <p:nvPr/>
        </p:nvCxnSpPr>
        <p:spPr>
          <a:xfrm>
            <a:off x="4188388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617527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046666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722566" y="33711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6143930" y="3421931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Oval 10"/>
          <p:cNvSpPr/>
          <p:nvPr/>
        </p:nvSpPr>
        <p:spPr>
          <a:xfrm>
            <a:off x="7576957" y="33965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Oval 11"/>
          <p:cNvSpPr/>
          <p:nvPr/>
        </p:nvSpPr>
        <p:spPr>
          <a:xfrm>
            <a:off x="4722566" y="4601629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3" name="Straight Arrow Connector 12"/>
          <p:cNvCxnSpPr>
            <a:stCxn id="9" idx="4"/>
            <a:endCxn id="12" idx="0"/>
          </p:cNvCxnSpPr>
          <p:nvPr/>
        </p:nvCxnSpPr>
        <p:spPr>
          <a:xfrm>
            <a:off x="5160716" y="4220216"/>
            <a:ext cx="0" cy="381413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1" idx="4"/>
          </p:cNvCxnSpPr>
          <p:nvPr/>
        </p:nvCxnSpPr>
        <p:spPr>
          <a:xfrm flipV="1">
            <a:off x="5617526" y="4245616"/>
            <a:ext cx="2397581" cy="780556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rot="5400000" flipH="1" flipV="1">
            <a:off x="5152034" y="1994444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0"/>
          </p:cNvCxnSpPr>
          <p:nvPr/>
        </p:nvCxnSpPr>
        <p:spPr>
          <a:xfrm flipH="1" flipV="1">
            <a:off x="3734688" y="2152650"/>
            <a:ext cx="15550" cy="124388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142834" y="2133940"/>
            <a:ext cx="15550" cy="124388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6593743" y="2167525"/>
            <a:ext cx="15550" cy="124388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4"/>
          </p:cNvCxnSpPr>
          <p:nvPr/>
        </p:nvCxnSpPr>
        <p:spPr>
          <a:xfrm flipV="1">
            <a:off x="8015107" y="4245616"/>
            <a:ext cx="0" cy="1205098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2" idx="6"/>
          </p:cNvCxnSpPr>
          <p:nvPr/>
        </p:nvCxnSpPr>
        <p:spPr>
          <a:xfrm>
            <a:off x="5598866" y="5026172"/>
            <a:ext cx="1217450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9" idx="3"/>
          </p:cNvCxnSpPr>
          <p:nvPr/>
        </p:nvCxnSpPr>
        <p:spPr>
          <a:xfrm flipV="1">
            <a:off x="3961925" y="4095870"/>
            <a:ext cx="888972" cy="619005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10" idx="7"/>
          </p:cNvCxnSpPr>
          <p:nvPr/>
        </p:nvCxnSpPr>
        <p:spPr>
          <a:xfrm flipH="1">
            <a:off x="6891899" y="2925557"/>
            <a:ext cx="685058" cy="62072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3943941" y="5341726"/>
            <a:ext cx="888972" cy="619005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510947" y="1543087"/>
            <a:ext cx="393056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946306" y="1543087"/>
            <a:ext cx="330544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380222" y="1543087"/>
            <a:ext cx="393056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892490" y="4756951"/>
            <a:ext cx="393056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818579" y="5474527"/>
            <a:ext cx="393056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576957" y="2544537"/>
            <a:ext cx="393056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502013" y="5838862"/>
            <a:ext cx="393056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80061" y="4601629"/>
            <a:ext cx="393056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453257" y="4635894"/>
                <a:ext cx="326249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Path of length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if and only if a blue edge remains!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3257" y="4635894"/>
                <a:ext cx="3262493" cy="1569660"/>
              </a:xfrm>
              <a:prstGeom prst="rect">
                <a:avLst/>
              </a:prstGeom>
              <a:blipFill>
                <a:blip r:embed="rId2"/>
                <a:stretch>
                  <a:fillRect l="-4860" t="-4651" r="-3551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0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908" y="4802586"/>
            <a:ext cx="4457700" cy="1028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277" y="2752436"/>
            <a:ext cx="2762250" cy="1657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39" y="252779"/>
            <a:ext cx="3200400" cy="1428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827" y="2112393"/>
            <a:ext cx="2745033" cy="19334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8943" y="1886217"/>
            <a:ext cx="3048000" cy="723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456" y="4458472"/>
            <a:ext cx="2143125" cy="21431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908" y="2085285"/>
            <a:ext cx="2327529" cy="13199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256" y="4743831"/>
            <a:ext cx="3381375" cy="13525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2377" y="587910"/>
            <a:ext cx="2480828" cy="10936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33949" y="134207"/>
            <a:ext cx="1536573" cy="151617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99337" y="260332"/>
            <a:ext cx="1751871" cy="142119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70522" y="3697395"/>
            <a:ext cx="5715000" cy="6953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18656" y="2478367"/>
            <a:ext cx="3973704" cy="80916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75722" y="4661453"/>
            <a:ext cx="22098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0726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7" y="614362"/>
            <a:ext cx="10029825" cy="5629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412" y="720237"/>
            <a:ext cx="24765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537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Summary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We show computing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NP-hard (as is computing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).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Linear Program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dirty="0"/>
                  <a:t> integrality gap.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We show that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it is NP-hard to determine whether a graph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-reducible (even for graphs with bounded degree).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it is hard to:</a:t>
                </a:r>
              </a:p>
              <a:p>
                <a:pPr lvl="1">
                  <a:buFont typeface="Wingdings" panose="05000000000000000000" pitchFamily="2" charset="2"/>
                  <a:buChar char="v"/>
                </a:pPr>
                <a:r>
                  <a:rPr lang="en-US" dirty="0"/>
                  <a:t> Approximate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to a factor of 1.3 (minimum Vertex Cover).</a:t>
                </a:r>
              </a:p>
              <a:p>
                <a:pPr lvl="1">
                  <a:buFont typeface="Wingdings" panose="05000000000000000000" pitchFamily="2" charset="2"/>
                  <a:buChar char="v"/>
                </a:pPr>
                <a:r>
                  <a:rPr lang="en-US" dirty="0"/>
                  <a:t> Approximate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to a factor of 2 (Unique Games Conjecture).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An optimal cumulative cost pebbling of a graph may take more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steps.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043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39061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Structure of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Background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Graph Pebbling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“Graph Reducibility”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Open Problems</a:t>
            </a:r>
          </a:p>
        </p:txBody>
      </p:sp>
    </p:spTree>
    <p:extLst>
      <p:ext uri="{BB962C8B-B14F-4D97-AF65-F5344CB8AC3E}">
        <p14:creationId xmlns:p14="http://schemas.microsoft.com/office/powerpoint/2010/main" val="39772649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Open 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68606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Does there exist an algorithm to approximate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Do there exist constants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so that given 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-reducible graph, we can a 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nodes such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has depth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?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Does there exist a graph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dirty="0"/>
                  <a:t> and space 3? (ADNV17)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68606"/>
              </a:xfrm>
              <a:blipFill>
                <a:blip r:embed="rId2"/>
                <a:stretch>
                  <a:fillRect l="-1043" t="-2043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1355273" y="389804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2773526" y="389804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6" name="Straight Arrow Connector 5"/>
          <p:cNvCxnSpPr>
            <a:stCxn id="4" idx="6"/>
            <a:endCxn id="5" idx="2"/>
          </p:cNvCxnSpPr>
          <p:nvPr/>
        </p:nvCxnSpPr>
        <p:spPr>
          <a:xfrm>
            <a:off x="2231573" y="432258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4202665" y="389804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8" name="Straight Arrow Connector 7"/>
          <p:cNvCxnSpPr>
            <a:endCxn id="7" idx="2"/>
          </p:cNvCxnSpPr>
          <p:nvPr/>
        </p:nvCxnSpPr>
        <p:spPr>
          <a:xfrm>
            <a:off x="3660712" y="432258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5631804" y="389804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10" name="Straight Arrow Connector 9"/>
          <p:cNvCxnSpPr>
            <a:endCxn id="9" idx="2"/>
          </p:cNvCxnSpPr>
          <p:nvPr/>
        </p:nvCxnSpPr>
        <p:spPr>
          <a:xfrm>
            <a:off x="5089851" y="432258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050057" y="389804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12" name="Straight Arrow Connector 11"/>
          <p:cNvCxnSpPr>
            <a:endCxn id="11" idx="2"/>
          </p:cNvCxnSpPr>
          <p:nvPr/>
        </p:nvCxnSpPr>
        <p:spPr>
          <a:xfrm>
            <a:off x="6508104" y="432258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8468310" y="389804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cxnSp>
        <p:nvCxnSpPr>
          <p:cNvPr id="14" name="Straight Arrow Connector 13"/>
          <p:cNvCxnSpPr>
            <a:endCxn id="13" idx="2"/>
          </p:cNvCxnSpPr>
          <p:nvPr/>
        </p:nvCxnSpPr>
        <p:spPr>
          <a:xfrm>
            <a:off x="7926357" y="432258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9871013" y="389804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cxnSp>
        <p:nvCxnSpPr>
          <p:cNvPr id="16" name="Straight Arrow Connector 15"/>
          <p:cNvCxnSpPr>
            <a:endCxn id="15" idx="2"/>
          </p:cNvCxnSpPr>
          <p:nvPr/>
        </p:nvCxnSpPr>
        <p:spPr>
          <a:xfrm>
            <a:off x="9329060" y="432258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4" idx="0"/>
            <a:endCxn id="7" idx="0"/>
          </p:cNvCxnSpPr>
          <p:nvPr/>
        </p:nvCxnSpPr>
        <p:spPr>
          <a:xfrm rot="5400000" flipH="1" flipV="1">
            <a:off x="3217119" y="2474348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5400000" flipH="1" flipV="1">
            <a:off x="8879117" y="2474349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 flipV="1">
            <a:off x="4629022" y="331073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 flipV="1">
            <a:off x="7587992" y="332978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&quot;No&quot; Symbol 20"/>
          <p:cNvSpPr/>
          <p:nvPr/>
        </p:nvSpPr>
        <p:spPr>
          <a:xfrm>
            <a:off x="5761725" y="4018188"/>
            <a:ext cx="616458" cy="608799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9018038" y="5011064"/>
                <a:ext cx="279918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(1,3)</m:t>
                    </m:r>
                  </m:oMath>
                </a14:m>
                <a:r>
                  <a:rPr lang="en-US" sz="2800" dirty="0"/>
                  <a:t> - reducible</a:t>
                </a: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8038" y="5011064"/>
                <a:ext cx="2799183" cy="523220"/>
              </a:xfrm>
              <a:prstGeom prst="rect">
                <a:avLst/>
              </a:prstGeom>
              <a:blipFill>
                <a:blip r:embed="rId3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32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9" grpId="0" animBg="1"/>
      <p:bldP spid="11" grpId="0" animBg="1"/>
      <p:bldP spid="13" grpId="0" animBg="1"/>
      <p:bldP spid="15" grpId="0" animBg="1"/>
      <p:bldP spid="21" grpId="0" animBg="1"/>
      <p:bldP spid="2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307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3074" name="Picture 2" descr="Image result for thank you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" r="5" b="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4651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Questions?</a:t>
            </a:r>
          </a:p>
        </p:txBody>
      </p:sp>
      <p:pic>
        <p:nvPicPr>
          <p:cNvPr id="6" name="Content Placeholder 5" descr="cona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267201" y="1600200"/>
            <a:ext cx="3634887" cy="31242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ECC8A-EAFA-4BFB-9B14-354EC746CD03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291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908" y="4802586"/>
            <a:ext cx="4457700" cy="1028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277" y="2752436"/>
            <a:ext cx="2762250" cy="1657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39" y="252779"/>
            <a:ext cx="3200400" cy="1428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827" y="2112393"/>
            <a:ext cx="2745033" cy="19334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8943" y="1886217"/>
            <a:ext cx="3048000" cy="723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456" y="4458472"/>
            <a:ext cx="2143125" cy="21431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908" y="2085285"/>
            <a:ext cx="2327529" cy="13199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256" y="4743831"/>
            <a:ext cx="3381375" cy="13525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2377" y="587910"/>
            <a:ext cx="2480828" cy="10936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33949" y="134207"/>
            <a:ext cx="1536573" cy="151617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99337" y="260332"/>
            <a:ext cx="1751871" cy="142119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70522" y="3697395"/>
            <a:ext cx="5715000" cy="6953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18656" y="2478367"/>
            <a:ext cx="3973704" cy="80916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75722" y="4661453"/>
            <a:ext cx="2209800" cy="2066925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31F95ED-4620-4F24-A2E6-2FF3DFAF5CA4}"/>
              </a:ext>
            </a:extLst>
          </p:cNvPr>
          <p:cNvSpPr/>
          <p:nvPr/>
        </p:nvSpPr>
        <p:spPr>
          <a:xfrm>
            <a:off x="434794" y="747966"/>
            <a:ext cx="11161544" cy="5352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D8E8FBC-14AA-44A7-8532-024DB6BA6E5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9026" y="1263661"/>
            <a:ext cx="3450914" cy="19141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98DBAD0-35CF-416B-BD34-F96D8C4E127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78142" y="1153929"/>
            <a:ext cx="2143125" cy="2133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4C6D4E9-1634-4FDB-B958-6EE84600052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75142" y="1112454"/>
            <a:ext cx="2580343" cy="23118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F0A7BAC-43B9-4F16-B908-DBC9008DD64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07263" y="3621938"/>
            <a:ext cx="3066428" cy="175808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1583229-A614-48C8-B302-84BB6C64610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66074" y="3734377"/>
            <a:ext cx="2619375" cy="17430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80227FA-4C3E-44A4-8FD3-1A250A6B435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50277" y="3964241"/>
            <a:ext cx="36195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791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793</TotalTime>
  <Words>1370</Words>
  <Application>Microsoft Office PowerPoint</Application>
  <PresentationFormat>Widescreen</PresentationFormat>
  <Paragraphs>302</Paragraphs>
  <Slides>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2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On the Computational Complexity of Minimal Cumulative Cost Graph Pebbling</vt:lpstr>
      <vt:lpstr>Structure of Talk</vt:lpstr>
      <vt:lpstr>Background</vt:lpstr>
      <vt:lpstr>PowerPoint Presentation</vt:lpstr>
      <vt:lpstr>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Background</vt:lpstr>
      <vt:lpstr>Hash Function Goals</vt:lpstr>
      <vt:lpstr>PowerPoint Presentation</vt:lpstr>
      <vt:lpstr>PowerPoint Presentation</vt:lpstr>
      <vt:lpstr>iMHFs</vt:lpstr>
      <vt:lpstr>iMHFs</vt:lpstr>
      <vt:lpstr>iMHFs</vt:lpstr>
      <vt:lpstr>iMHFs</vt:lpstr>
      <vt:lpstr>iMHFs</vt:lpstr>
      <vt:lpstr>iMHFs</vt:lpstr>
      <vt:lpstr>iMHFs</vt:lpstr>
      <vt:lpstr>Graph Pebbling</vt:lpstr>
      <vt:lpstr>Graph Pebbling</vt:lpstr>
      <vt:lpstr>Graph Pebbling</vt:lpstr>
      <vt:lpstr>Graph Pebbling</vt:lpstr>
      <vt:lpstr>Graph Pebbling</vt:lpstr>
      <vt:lpstr>Graph Pebbling</vt:lpstr>
      <vt:lpstr>Graph Pebbling</vt:lpstr>
      <vt:lpstr>Graph Pebbling</vt:lpstr>
      <vt:lpstr>iMHFs</vt:lpstr>
      <vt:lpstr>iMHFs</vt:lpstr>
      <vt:lpstr>Graph Pebbling</vt:lpstr>
      <vt:lpstr>Graph Pebbling</vt:lpstr>
      <vt:lpstr>Graph Pebbling</vt:lpstr>
      <vt:lpstr>Graph Pebbling</vt:lpstr>
      <vt:lpstr>Graph Pebbling</vt:lpstr>
      <vt:lpstr>Graph Pebbling</vt:lpstr>
      <vt:lpstr>Graph Pebbling</vt:lpstr>
      <vt:lpstr>iMHFs</vt:lpstr>
      <vt:lpstr>iMHFs</vt:lpstr>
      <vt:lpstr>Structure of Talk</vt:lpstr>
      <vt:lpstr>Main Result</vt:lpstr>
      <vt:lpstr>3-PARTITION</vt:lpstr>
      <vt:lpstr>Bounded 2-Linear Covering</vt:lpstr>
      <vt:lpstr>Reductions</vt:lpstr>
      <vt:lpstr>Reductions</vt:lpstr>
      <vt:lpstr>Reductions</vt:lpstr>
      <vt:lpstr>Reductions</vt:lpstr>
      <vt:lpstr>Reductions</vt:lpstr>
      <vt:lpstr>Reductions</vt:lpstr>
      <vt:lpstr>Reductions</vt:lpstr>
      <vt:lpstr>Reductions</vt:lpstr>
      <vt:lpstr>Reductions</vt:lpstr>
      <vt:lpstr>Reductions</vt:lpstr>
      <vt:lpstr>Honest Pebbling</vt:lpstr>
      <vt:lpstr>Honest Pebbling</vt:lpstr>
      <vt:lpstr>Honest Pebbling</vt:lpstr>
      <vt:lpstr>Honest Pebbling</vt:lpstr>
      <vt:lpstr>Honest Pebbling</vt:lpstr>
      <vt:lpstr>Honest Pebbling</vt:lpstr>
      <vt:lpstr>Honest Pebbling</vt:lpstr>
      <vt:lpstr>Cheater!</vt:lpstr>
      <vt:lpstr>Cheater!</vt:lpstr>
      <vt:lpstr>Cheater!</vt:lpstr>
      <vt:lpstr>Cheater!</vt:lpstr>
      <vt:lpstr>Reductions</vt:lpstr>
      <vt:lpstr>Structure of Talk</vt:lpstr>
      <vt:lpstr>Results</vt:lpstr>
      <vt:lpstr>Graph Reducibility</vt:lpstr>
      <vt:lpstr>Graph Reducibility</vt:lpstr>
      <vt:lpstr>Vertex Cover</vt:lpstr>
      <vt:lpstr>Vertex Cover</vt:lpstr>
      <vt:lpstr>Vertex Cover</vt:lpstr>
      <vt:lpstr>Vertex Cover</vt:lpstr>
      <vt:lpstr>Reduction</vt:lpstr>
      <vt:lpstr>Reduction</vt:lpstr>
      <vt:lpstr>Reduction</vt:lpstr>
      <vt:lpstr>Reduction</vt:lpstr>
      <vt:lpstr>Reduction</vt:lpstr>
      <vt:lpstr>PowerPoint Presentation</vt:lpstr>
      <vt:lpstr>Summary</vt:lpstr>
      <vt:lpstr>Structure of Talk</vt:lpstr>
      <vt:lpstr>Open Questions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Computational Complexity of Minimal Cumulative Cost Graphing Pebbling</dc:title>
  <dc:creator>Samson S Zhou</dc:creator>
  <cp:lastModifiedBy>Samson S Zhou</cp:lastModifiedBy>
  <cp:revision>91</cp:revision>
  <dcterms:created xsi:type="dcterms:W3CDTF">2016-12-08T06:07:56Z</dcterms:created>
  <dcterms:modified xsi:type="dcterms:W3CDTF">2018-01-22T21:29:40Z</dcterms:modified>
</cp:coreProperties>
</file>